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82" r:id="rId4"/>
    <p:sldId id="296" r:id="rId5"/>
    <p:sldId id="260" r:id="rId6"/>
    <p:sldId id="283" r:id="rId7"/>
    <p:sldId id="284" r:id="rId8"/>
    <p:sldId id="285" r:id="rId9"/>
    <p:sldId id="286" r:id="rId10"/>
    <p:sldId id="287" r:id="rId11"/>
    <p:sldId id="276" r:id="rId12"/>
    <p:sldId id="290" r:id="rId13"/>
    <p:sldId id="277" r:id="rId14"/>
    <p:sldId id="293" r:id="rId15"/>
    <p:sldId id="270" r:id="rId16"/>
    <p:sldId id="288" r:id="rId17"/>
    <p:sldId id="292" r:id="rId18"/>
    <p:sldId id="295" r:id="rId19"/>
    <p:sldId id="289" r:id="rId20"/>
    <p:sldId id="291" r:id="rId21"/>
    <p:sldId id="259" r:id="rId22"/>
    <p:sldId id="294"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EF19C1"/>
    <a:srgbClr val="B50B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11" autoAdjust="0"/>
  </p:normalViewPr>
  <p:slideViewPr>
    <p:cSldViewPr>
      <p:cViewPr varScale="1">
        <p:scale>
          <a:sx n="103" d="100"/>
          <a:sy n="103" d="100"/>
        </p:scale>
        <p:origin x="185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9B9B9-D0BF-4035-9DFD-E2968F4B720B}" type="datetimeFigureOut">
              <a:rPr lang="tr-TR" smtClean="0"/>
              <a:t>14.09.2018</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87A02-E370-466A-8B5C-9BCA2C473262}" type="slidenum">
              <a:rPr lang="tr-TR" smtClean="0"/>
              <a:t>‹#›</a:t>
            </a:fld>
            <a:endParaRPr lang="tr-TR"/>
          </a:p>
        </p:txBody>
      </p:sp>
    </p:spTree>
    <p:extLst>
      <p:ext uri="{BB962C8B-B14F-4D97-AF65-F5344CB8AC3E}">
        <p14:creationId xmlns:p14="http://schemas.microsoft.com/office/powerpoint/2010/main" val="3812432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Eğitime başlarken «yeterli ve dengeli beslenmenin» ve «hareket etmenin (düzenli fiziksel aktivitenin)» sağlığımız üzerinde olumlu etkileri olduğunu belirtilir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a:t>
            </a:fld>
            <a:endParaRPr lang="tr-TR"/>
          </a:p>
        </p:txBody>
      </p:sp>
    </p:spTree>
    <p:extLst>
      <p:ext uri="{BB962C8B-B14F-4D97-AF65-F5344CB8AC3E}">
        <p14:creationId xmlns:p14="http://schemas.microsoft.com/office/powerpoint/2010/main" val="3738952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Ekmek</a:t>
            </a:r>
            <a:r>
              <a:rPr lang="tr-TR" baseline="0" dirty="0" smtClean="0"/>
              <a:t> ve tahıllar grubundaki besinler sayılır</a:t>
            </a:r>
          </a:p>
          <a:p>
            <a:r>
              <a:rPr lang="tr-TR" baseline="0" dirty="0" smtClean="0"/>
              <a:t>2- «Bize en çok enerjiyi veren ekmek ve tahıllardır» denilir</a:t>
            </a:r>
          </a:p>
          <a:p>
            <a:r>
              <a:rPr lang="tr-TR" baseline="0" dirty="0" smtClean="0"/>
              <a:t>3- «Enerjiye niye ihtiyaç duyarız?» diye sorulur ve birkaç cevap alınır. Doğru cevaplara «aferin», «çok doğru» gibi destekleyici karşılıklar verilir. Öğrencilerden gelen cevaplara göre eksik kalması halinde «Mesela oyun oynamak için», «Mesela ders çalışmak için», «Dişlerimizi fırçalamak için» «Konuşmak, yürümek, bisiklet sürmek için» gibi aslında enerjinin yaptığımız tüm aktiviteler için gerekli olduğunu belirten örnekler verilir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10</a:t>
            </a:fld>
            <a:endParaRPr lang="tr-TR"/>
          </a:p>
        </p:txBody>
      </p:sp>
    </p:spTree>
    <p:extLst>
      <p:ext uri="{BB962C8B-B14F-4D97-AF65-F5344CB8AC3E}">
        <p14:creationId xmlns:p14="http://schemas.microsoft.com/office/powerpoint/2010/main" val="359715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«Öğün düzenimiz sağlıklı olabilmemiz</a:t>
            </a:r>
            <a:r>
              <a:rPr lang="tr-TR" baseline="0" dirty="0" smtClean="0"/>
              <a:t> için çok önemlidir» denilerek giriş yapılır</a:t>
            </a:r>
          </a:p>
          <a:p>
            <a:r>
              <a:rPr lang="tr-TR" baseline="0" dirty="0" smtClean="0"/>
              <a:t>2- «Hangi öğünleri biliyorsunuz?» diye sorularak öğrencilerin katılımı sağlanabilir</a:t>
            </a:r>
          </a:p>
          <a:p>
            <a:r>
              <a:rPr lang="tr-TR" baseline="0" dirty="0" smtClean="0"/>
              <a:t>3- Öğünlerin ana ve ara öğün olarak ikiye ayrıldığı belirtilir. Öncelikle ana öğünler sayılır, ardından ara öğünler ile ilgili konuşulur. Bu yaş grubu beslenme saati yaptığı için beslenme saatinin aslında ara öğün (kuşluk ara öğünü) olduğundan bahsedilir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11</a:t>
            </a:fld>
            <a:endParaRPr lang="tr-TR"/>
          </a:p>
        </p:txBody>
      </p:sp>
    </p:spTree>
    <p:extLst>
      <p:ext uri="{BB962C8B-B14F-4D97-AF65-F5344CB8AC3E}">
        <p14:creationId xmlns:p14="http://schemas.microsoft.com/office/powerpoint/2010/main" val="4283793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Öğünleri hiç atlamadan tüketmenin önemi vurgulanır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12</a:t>
            </a:fld>
            <a:endParaRPr lang="tr-TR"/>
          </a:p>
        </p:txBody>
      </p:sp>
    </p:spTree>
    <p:extLst>
      <p:ext uri="{BB962C8B-B14F-4D97-AF65-F5344CB8AC3E}">
        <p14:creationId xmlns:p14="http://schemas.microsoft.com/office/powerpoint/2010/main" val="3946653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Kahvaltı</a:t>
            </a:r>
            <a:r>
              <a:rPr lang="tr-TR" baseline="0" dirty="0" smtClean="0"/>
              <a:t> öğününün günün en önemli öğünü olduğu belirtilir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13</a:t>
            </a:fld>
            <a:endParaRPr lang="tr-TR"/>
          </a:p>
        </p:txBody>
      </p:sp>
    </p:spTree>
    <p:extLst>
      <p:ext uri="{BB962C8B-B14F-4D97-AF65-F5344CB8AC3E}">
        <p14:creationId xmlns:p14="http://schemas.microsoft.com/office/powerpoint/2010/main" val="778994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Kahvaltı ile başlayan bir günü olumlu yanlarından</a:t>
            </a:r>
            <a:r>
              <a:rPr lang="tr-TR" baseline="0" dirty="0" smtClean="0"/>
              <a:t> bahsedilir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14</a:t>
            </a:fld>
            <a:endParaRPr lang="tr-TR"/>
          </a:p>
        </p:txBody>
      </p:sp>
    </p:spTree>
    <p:extLst>
      <p:ext uri="{BB962C8B-B14F-4D97-AF65-F5344CB8AC3E}">
        <p14:creationId xmlns:p14="http://schemas.microsoft.com/office/powerpoint/2010/main" val="2128111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Vücudumuzda</a:t>
            </a:r>
            <a:r>
              <a:rPr lang="tr-TR" baseline="0" dirty="0" smtClean="0"/>
              <a:t> en çok bulunan bileşenin «su» olduğu belirtilir</a:t>
            </a:r>
          </a:p>
          <a:p>
            <a:r>
              <a:rPr lang="tr-TR" baseline="0" dirty="0" smtClean="0"/>
              <a:t>2- Her gün terlemeyle, nefes alıp vermeyle, tuvalete çıkarak sıvı kaybettiğimiz ve  vücut çalışmamızın aksamaması için kaybettiğimiz sıvıyı yerine koymamız gerektiği söylenir</a:t>
            </a:r>
          </a:p>
          <a:p>
            <a:r>
              <a:rPr lang="tr-TR" baseline="0" dirty="0" smtClean="0"/>
              <a:t>3- Sıvı alımında en önemli yerin «</a:t>
            </a:r>
            <a:r>
              <a:rPr lang="tr-TR" baseline="0" dirty="0" err="1" smtClean="0"/>
              <a:t>su»ya</a:t>
            </a:r>
            <a:r>
              <a:rPr lang="tr-TR" baseline="0" dirty="0" smtClean="0"/>
              <a:t> ait olduğu vurgulanır, «Su yaşamımızın vazgeçilmezidir» denilir</a:t>
            </a:r>
          </a:p>
          <a:p>
            <a:r>
              <a:rPr lang="tr-TR" baseline="0" dirty="0" smtClean="0"/>
              <a:t>4- Sağlıklı sıvı kaynakları olarak en başta «su» olmak üzere; süt, ayran, kefir, çorbalar, taze sıkılmış meyve ve sebze suları, az şekerli ev yapımı limonata gibi sağlıklı seçenekler sayılabilir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15</a:t>
            </a:fld>
            <a:endParaRPr lang="tr-TR"/>
          </a:p>
        </p:txBody>
      </p:sp>
    </p:spTree>
    <p:extLst>
      <p:ext uri="{BB962C8B-B14F-4D97-AF65-F5344CB8AC3E}">
        <p14:creationId xmlns:p14="http://schemas.microsoft.com/office/powerpoint/2010/main" val="1510109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«Besinleri ve öğünlerimizi</a:t>
            </a:r>
            <a:r>
              <a:rPr lang="tr-TR" baseline="0" dirty="0" smtClean="0"/>
              <a:t> de öğrendik. O zaman gelin şimdi de besinlerimizi yemek tabağımızda görelim» ifadesi ile başlangıç yapılarak sağlıklı yemek tabağı öğrencilere anlatılır</a:t>
            </a:r>
          </a:p>
          <a:p>
            <a:r>
              <a:rPr lang="tr-TR" baseline="0" dirty="0" smtClean="0"/>
              <a:t>2- Öğrencilerin öğrenmiş oldukları besinleri yemek tabağında görmeleri ve bir öğünde hangi besinlerin yer alabileceğinin akıllarında oluşması sağlanır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16</a:t>
            </a:fld>
            <a:endParaRPr lang="tr-TR"/>
          </a:p>
        </p:txBody>
      </p:sp>
    </p:spTree>
    <p:extLst>
      <p:ext uri="{BB962C8B-B14F-4D97-AF65-F5344CB8AC3E}">
        <p14:creationId xmlns:p14="http://schemas.microsoft.com/office/powerpoint/2010/main" val="1855785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 </a:t>
            </a:r>
          </a:p>
          <a:p>
            <a:r>
              <a:rPr lang="tr-TR" dirty="0" smtClean="0"/>
              <a:t>1- Sağlıklı yemek tabağının anlatılmasının ardından öğrencilerle bir ana öğün bir</a:t>
            </a:r>
            <a:r>
              <a:rPr lang="tr-TR" baseline="0" dirty="0" smtClean="0"/>
              <a:t> de ara </a:t>
            </a:r>
            <a:r>
              <a:rPr lang="tr-TR" dirty="0" smtClean="0"/>
              <a:t>öğün belirlenerek boş tabağı birlikte doldurma etkinliği yapılır</a:t>
            </a:r>
          </a:p>
          <a:p>
            <a:r>
              <a:rPr lang="tr-TR" dirty="0" smtClean="0"/>
              <a:t>2-</a:t>
            </a:r>
            <a:r>
              <a:rPr lang="tr-TR" baseline="0" dirty="0" smtClean="0"/>
              <a:t> Menü örnekleri için </a:t>
            </a:r>
            <a:r>
              <a:rPr lang="tr-TR" baseline="0" dirty="0" err="1" smtClean="0"/>
              <a:t>TÜBER’de</a:t>
            </a:r>
            <a:r>
              <a:rPr lang="tr-TR" baseline="0" dirty="0" smtClean="0"/>
              <a:t> yer alan yaşlara göre örnek menülerden, Bakanlığımızın yayını olan Menü Modelleri Kitabından yararlanılabilir</a:t>
            </a:r>
            <a:endParaRPr lang="tr-TR" dirty="0" smtClean="0"/>
          </a:p>
        </p:txBody>
      </p:sp>
      <p:sp>
        <p:nvSpPr>
          <p:cNvPr id="4" name="Slayt Numarası Yer Tutucusu 3"/>
          <p:cNvSpPr>
            <a:spLocks noGrp="1"/>
          </p:cNvSpPr>
          <p:nvPr>
            <p:ph type="sldNum" sz="quarter" idx="10"/>
          </p:nvPr>
        </p:nvSpPr>
        <p:spPr/>
        <p:txBody>
          <a:bodyPr/>
          <a:lstStyle/>
          <a:p>
            <a:fld id="{EF198769-C288-4DDC-88A0-C2011ED6E488}" type="slidenum">
              <a:rPr lang="tr-TR" smtClean="0"/>
              <a:t>17</a:t>
            </a:fld>
            <a:endParaRPr lang="tr-TR"/>
          </a:p>
        </p:txBody>
      </p:sp>
    </p:spTree>
    <p:extLst>
      <p:ext uri="{BB962C8B-B14F-4D97-AF65-F5344CB8AC3E}">
        <p14:creationId xmlns:p14="http://schemas.microsoft.com/office/powerpoint/2010/main" val="374223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«Sağlıklı</a:t>
            </a:r>
            <a:r>
              <a:rPr lang="tr-TR" baseline="0" dirty="0" smtClean="0"/>
              <a:t> beslenmemiz kadar fiziksel olarak aktif olmamızın da sağlığımız üzerinde olumlu etkileri var» denilir</a:t>
            </a:r>
          </a:p>
          <a:p>
            <a:r>
              <a:rPr lang="tr-TR" baseline="0" dirty="0" smtClean="0"/>
              <a:t>2- Hareket etmek, aktif olmak için oyun oynanabileceği belirtilir</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3- «Peki hangi oyunları oynuyorsunuz?» diye sorularak öğrencilerden oyun örnekleri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19</a:t>
            </a:fld>
            <a:endParaRPr lang="tr-TR"/>
          </a:p>
        </p:txBody>
      </p:sp>
    </p:spTree>
    <p:extLst>
      <p:ext uri="{BB962C8B-B14F-4D97-AF65-F5344CB8AC3E}">
        <p14:creationId xmlns:p14="http://schemas.microsoft.com/office/powerpoint/2010/main" val="4243467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baseline="0" dirty="0" smtClean="0"/>
              <a:t>1- Spor yapmanın da bizi sağlıklı yapacağı belirtilir</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3- «Peki hangi sporları yapıyorsunuz?» diye sorularak öğrencilerden yaptıkları -ya da bildikleri- sporlardan örnekleri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20</a:t>
            </a:fld>
            <a:endParaRPr lang="tr-TR"/>
          </a:p>
        </p:txBody>
      </p:sp>
    </p:spTree>
    <p:extLst>
      <p:ext uri="{BB962C8B-B14F-4D97-AF65-F5344CB8AC3E}">
        <p14:creationId xmlns:p14="http://schemas.microsoft.com/office/powerpoint/2010/main" val="46879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«Beslenme» kavramının tanımı yapılır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2</a:t>
            </a:fld>
            <a:endParaRPr lang="tr-TR"/>
          </a:p>
        </p:txBody>
      </p:sp>
    </p:spTree>
    <p:extLst>
      <p:ext uri="{BB962C8B-B14F-4D97-AF65-F5344CB8AC3E}">
        <p14:creationId xmlns:p14="http://schemas.microsoft.com/office/powerpoint/2010/main" val="1597902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a:t>
            </a:r>
            <a:r>
              <a:rPr lang="tr-TR" baseline="0" dirty="0" smtClean="0"/>
              <a:t> «yeterli ve dengeli beslenelim» «hareket edelim» «sağlıklı büyüyelim» sloganları söylenir</a:t>
            </a:r>
          </a:p>
          <a:p>
            <a:r>
              <a:rPr lang="tr-TR" baseline="0" dirty="0" smtClean="0"/>
              <a:t>2- İstenilir ise öğrencilerin de tekrar etmeleri etkinliği ile eğitim bitirilebilir. Bunun için; «Şimdi de birlikte söyleyelim mi?» diye sorulabilir ardından da «Ben söyleyeceğim siz de tekrar edeceksiniz. Anlaştık mı çocuklar?» diye sorularak çocuklara nasıl yapacakları aktarılır. İstenilirse öğrencilerin ayağa kalkıp zıplayıp hoplayarak da sloganları söylemeleri ve eğlenceli bir şekilde eğitimi birlikte sonlandırmaları sağlanabilir</a:t>
            </a:r>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21</a:t>
            </a:fld>
            <a:endParaRPr lang="tr-TR"/>
          </a:p>
        </p:txBody>
      </p:sp>
    </p:spTree>
    <p:extLst>
      <p:ext uri="{BB962C8B-B14F-4D97-AF65-F5344CB8AC3E}">
        <p14:creationId xmlns:p14="http://schemas.microsoft.com/office/powerpoint/2010/main" val="109404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«Yeterli ve dengeli beslenme» kavramının tanımı yapılır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3</a:t>
            </a:fld>
            <a:endParaRPr lang="tr-TR"/>
          </a:p>
        </p:txBody>
      </p:sp>
    </p:spTree>
    <p:extLst>
      <p:ext uri="{BB962C8B-B14F-4D97-AF65-F5344CB8AC3E}">
        <p14:creationId xmlns:p14="http://schemas.microsoft.com/office/powerpoint/2010/main" val="399708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Yeterli ve dengeli beslenen kişilerin nasıl olacakları izah edilerek yeterli</a:t>
            </a:r>
            <a:r>
              <a:rPr lang="tr-TR" baseline="0" dirty="0" smtClean="0"/>
              <a:t> ve dengeli beslenmenin </a:t>
            </a:r>
            <a:r>
              <a:rPr lang="tr-TR" dirty="0" smtClean="0"/>
              <a:t>yararlarının öğrencilerin akıllarında oluşması sağlanır</a:t>
            </a:r>
            <a:endParaRPr lang="tr-TR" baseline="0"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4</a:t>
            </a:fld>
            <a:endParaRPr lang="tr-TR"/>
          </a:p>
        </p:txBody>
      </p:sp>
    </p:spTree>
    <p:extLst>
      <p:ext uri="{BB962C8B-B14F-4D97-AF65-F5344CB8AC3E}">
        <p14:creationId xmlns:p14="http://schemas.microsoft.com/office/powerpoint/2010/main" val="244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Besin gruplarını başlıkları ile sayarak genel olarak besinlerin tanınması sağlanır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5</a:t>
            </a:fld>
            <a:endParaRPr lang="tr-TR"/>
          </a:p>
        </p:txBody>
      </p:sp>
    </p:spTree>
    <p:extLst>
      <p:ext uri="{BB962C8B-B14F-4D97-AF65-F5344CB8AC3E}">
        <p14:creationId xmlns:p14="http://schemas.microsoft.com/office/powerpoint/2010/main" val="169296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Süt ve ürünleri</a:t>
            </a:r>
            <a:r>
              <a:rPr lang="tr-TR" baseline="0" dirty="0" smtClean="0"/>
              <a:t> grubunda yer alan besinler sayılır, bu esnada öğrenciler de saymaya katılırlarsa doğru sayılanlar «evet», «bravo», «çok güzel» gibi destekleyici ifadeler ile desteklenir. Hatalı sayılan besinler olması halinde öğrencileri itham etmeksizin doğru olanlar sayılır. Hatalı bir besin sayılması halinde bu besine ilgili grupta değinileceği gibi olumlayıcı bir yaklaşım ile eğitime devam edilir.</a:t>
            </a:r>
          </a:p>
          <a:p>
            <a:r>
              <a:rPr lang="tr-TR" baseline="0" dirty="0" smtClean="0"/>
              <a:t>2- «Bu besinler kemiklerimizi ve dişlerimizi güçlü yapar» denilir</a:t>
            </a:r>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6</a:t>
            </a:fld>
            <a:endParaRPr lang="tr-TR"/>
          </a:p>
        </p:txBody>
      </p:sp>
    </p:spTree>
    <p:extLst>
      <p:ext uri="{BB962C8B-B14F-4D97-AF65-F5344CB8AC3E}">
        <p14:creationId xmlns:p14="http://schemas.microsoft.com/office/powerpoint/2010/main" val="64867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Et ve ürünleri, tavuk, balık, kurubaklagiller ile yağlı tohumlar</a:t>
            </a:r>
            <a:r>
              <a:rPr lang="tr-TR" baseline="0" dirty="0" smtClean="0"/>
              <a:t> grubunda yer alan besinler sayılır</a:t>
            </a:r>
          </a:p>
          <a:p>
            <a:r>
              <a:rPr lang="tr-TR" baseline="0" dirty="0" smtClean="0"/>
              <a:t>2- «Bu gıdalar büyümemiz için çok önemli ve gereklidir» denilir</a:t>
            </a:r>
          </a:p>
          <a:p>
            <a:r>
              <a:rPr lang="tr-TR" baseline="0" dirty="0" smtClean="0"/>
              <a:t>3- «Bu gıdaları tükettiğimizde aklımız daha iyi çalışır, derslerimizi daha iyi anlar ve arkadaşlarımızla daha rahat oynarız» denilir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7</a:t>
            </a:fld>
            <a:endParaRPr lang="tr-TR"/>
          </a:p>
        </p:txBody>
      </p:sp>
    </p:spTree>
    <p:extLst>
      <p:ext uri="{BB962C8B-B14F-4D97-AF65-F5344CB8AC3E}">
        <p14:creationId xmlns:p14="http://schemas.microsoft.com/office/powerpoint/2010/main" val="1692834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Sebzeler</a:t>
            </a:r>
            <a:r>
              <a:rPr lang="tr-TR" baseline="0" dirty="0" smtClean="0"/>
              <a:t> grubuna tüm sebzelerin girdiğini söylenir</a:t>
            </a:r>
          </a:p>
          <a:p>
            <a:r>
              <a:rPr lang="tr-TR" baseline="0" dirty="0" smtClean="0"/>
              <a:t>2- «İçindeki vitamin ve mineraller bizi hasta olmaktan korur» denilir</a:t>
            </a:r>
          </a:p>
          <a:p>
            <a:r>
              <a:rPr lang="tr-TR" baseline="0" dirty="0" smtClean="0"/>
              <a:t>3- «Peki hangi sebzeleri biliyorsunuz?» diye sorularak öğrencilerden sebzelere örnekler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8</a:t>
            </a:fld>
            <a:endParaRPr lang="tr-TR"/>
          </a:p>
        </p:txBody>
      </p:sp>
    </p:spTree>
    <p:extLst>
      <p:ext uri="{BB962C8B-B14F-4D97-AF65-F5344CB8AC3E}">
        <p14:creationId xmlns:p14="http://schemas.microsoft.com/office/powerpoint/2010/main" val="3615766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Meyveler</a:t>
            </a:r>
            <a:r>
              <a:rPr lang="tr-TR" baseline="0" dirty="0" smtClean="0"/>
              <a:t> grubuna tüm taze meyvelerin girdiğini söylenir</a:t>
            </a:r>
          </a:p>
          <a:p>
            <a:r>
              <a:rPr lang="tr-TR" baseline="0" dirty="0" smtClean="0"/>
              <a:t>2- «İçindeki vitamin ve mineraller sayesinde meyveler de bizi hasta olmaktan korur» denilir</a:t>
            </a:r>
          </a:p>
          <a:p>
            <a:r>
              <a:rPr lang="tr-TR" baseline="0" dirty="0" smtClean="0"/>
              <a:t>3- «Aynı zamanda meyveler bize enerji verir» diye eklenir</a:t>
            </a:r>
          </a:p>
          <a:p>
            <a:r>
              <a:rPr lang="tr-TR" baseline="0" dirty="0" smtClean="0"/>
              <a:t>4- «Peki hangi meyveleri biliyorsunuz?» diye sorularak öğrencilerden meyvelere örnekler vermeleri istenir, birkaç örnek alınır</a:t>
            </a:r>
          </a:p>
        </p:txBody>
      </p:sp>
      <p:sp>
        <p:nvSpPr>
          <p:cNvPr id="4" name="Slayt Numarası Yer Tutucusu 3"/>
          <p:cNvSpPr>
            <a:spLocks noGrp="1"/>
          </p:cNvSpPr>
          <p:nvPr>
            <p:ph type="sldNum" sz="quarter" idx="10"/>
          </p:nvPr>
        </p:nvSpPr>
        <p:spPr/>
        <p:txBody>
          <a:bodyPr/>
          <a:lstStyle/>
          <a:p>
            <a:fld id="{C3687A02-E370-466A-8B5C-9BCA2C473262}" type="slidenum">
              <a:rPr lang="tr-TR" smtClean="0"/>
              <a:t>9</a:t>
            </a:fld>
            <a:endParaRPr lang="tr-TR"/>
          </a:p>
        </p:txBody>
      </p:sp>
    </p:spTree>
    <p:extLst>
      <p:ext uri="{BB962C8B-B14F-4D97-AF65-F5344CB8AC3E}">
        <p14:creationId xmlns:p14="http://schemas.microsoft.com/office/powerpoint/2010/main" val="1456341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14.09.2018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14.09.2018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14.09.2018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14.09.2018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14.09.2018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14.09.2018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14.09.2018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14.09.2018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14.09.2018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14.09.2018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14.09.2018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14.09.2018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2.png"/><Relationship Id="rId4" Type="http://schemas.openxmlformats.org/officeDocument/2006/relationships/image" Target="../media/image54.jpeg"/><Relationship Id="rId9"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1.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4.png"/><Relationship Id="rId5" Type="http://schemas.openxmlformats.org/officeDocument/2006/relationships/image" Target="../media/image14.jpeg"/><Relationship Id="rId15" Type="http://schemas.openxmlformats.org/officeDocument/2006/relationships/image" Target="../media/image2.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image" Target="../media/image32.pn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ğlıklı beslenen çocu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892" y="3446272"/>
            <a:ext cx="5152213" cy="342874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18662" y="998000"/>
            <a:ext cx="9108504" cy="2448272"/>
          </a:xfrm>
          <a:ln>
            <a:solidFill>
              <a:schemeClr val="accent6">
                <a:lumMod val="20000"/>
                <a:lumOff val="80000"/>
              </a:schemeClr>
            </a:solidFill>
          </a:ln>
        </p:spPr>
        <p:txBody>
          <a:bodyPr>
            <a:noAutofit/>
          </a:bodyPr>
          <a:lstStyle/>
          <a:p>
            <a:r>
              <a:rPr lang="tr-TR" altLang="tr-TR" b="1" dirty="0">
                <a:solidFill>
                  <a:srgbClr val="00B050"/>
                </a:solidFill>
                <a:latin typeface="Comic Sans MS" panose="030F0702030302020204" pitchFamily="66" charset="0"/>
              </a:rPr>
              <a:t>Y</a:t>
            </a:r>
            <a:r>
              <a:rPr lang="tr-TR" altLang="tr-TR" b="1" dirty="0">
                <a:solidFill>
                  <a:srgbClr val="FF0000"/>
                </a:solidFill>
                <a:latin typeface="Comic Sans MS" panose="030F0702030302020204" pitchFamily="66" charset="0"/>
              </a:rPr>
              <a:t>e</a:t>
            </a:r>
            <a:r>
              <a:rPr lang="tr-TR" altLang="tr-TR" b="1" dirty="0">
                <a:solidFill>
                  <a:srgbClr val="00B0F0"/>
                </a:solidFill>
                <a:latin typeface="Comic Sans MS" panose="030F0702030302020204" pitchFamily="66" charset="0"/>
              </a:rPr>
              <a:t>t</a:t>
            </a:r>
            <a:r>
              <a:rPr lang="tr-TR" altLang="tr-TR" b="1" dirty="0">
                <a:solidFill>
                  <a:srgbClr val="FFC000"/>
                </a:solidFill>
                <a:latin typeface="Comic Sans MS" panose="030F0702030302020204" pitchFamily="66" charset="0"/>
              </a:rPr>
              <a:t>e</a:t>
            </a:r>
            <a:r>
              <a:rPr lang="tr-TR" altLang="tr-TR" b="1" dirty="0">
                <a:solidFill>
                  <a:srgbClr val="3366FF"/>
                </a:solidFill>
                <a:latin typeface="Comic Sans MS" panose="030F0702030302020204" pitchFamily="66" charset="0"/>
              </a:rPr>
              <a:t>r</a:t>
            </a:r>
            <a:r>
              <a:rPr lang="tr-TR" altLang="tr-TR" b="1" dirty="0">
                <a:solidFill>
                  <a:srgbClr val="FF00FF"/>
                </a:solidFill>
                <a:latin typeface="Comic Sans MS" panose="030F0702030302020204" pitchFamily="66" charset="0"/>
              </a:rPr>
              <a:t>l</a:t>
            </a:r>
            <a:r>
              <a:rPr lang="tr-TR" altLang="tr-TR" b="1" dirty="0">
                <a:solidFill>
                  <a:srgbClr val="7030A0"/>
                </a:solidFill>
                <a:latin typeface="Comic Sans MS" panose="030F0702030302020204" pitchFamily="66" charset="0"/>
              </a:rPr>
              <a:t>i</a:t>
            </a:r>
            <a:r>
              <a:rPr lang="tr-TR" altLang="tr-TR" b="1" dirty="0">
                <a:solidFill>
                  <a:srgbClr val="00B050"/>
                </a:solidFill>
                <a:latin typeface="Comic Sans MS" panose="030F0702030302020204" pitchFamily="66" charset="0"/>
              </a:rPr>
              <a:t> </a:t>
            </a:r>
            <a:r>
              <a:rPr lang="tr-TR" altLang="tr-TR" b="1" dirty="0">
                <a:solidFill>
                  <a:srgbClr val="FF0000"/>
                </a:solidFill>
                <a:latin typeface="Comic Sans MS" panose="030F0702030302020204" pitchFamily="66" charset="0"/>
              </a:rPr>
              <a:t>v</a:t>
            </a:r>
            <a:r>
              <a:rPr lang="tr-TR" altLang="tr-TR" b="1" dirty="0">
                <a:solidFill>
                  <a:srgbClr val="0070C0"/>
                </a:solidFill>
                <a:latin typeface="Comic Sans MS" panose="030F0702030302020204" pitchFamily="66" charset="0"/>
              </a:rPr>
              <a:t>e</a:t>
            </a:r>
            <a:r>
              <a:rPr lang="tr-TR" altLang="tr-TR" b="1" dirty="0">
                <a:solidFill>
                  <a:srgbClr val="00B050"/>
                </a:solidFill>
                <a:latin typeface="Comic Sans MS" panose="030F0702030302020204" pitchFamily="66" charset="0"/>
              </a:rPr>
              <a:t> </a:t>
            </a:r>
            <a:r>
              <a:rPr lang="tr-TR" altLang="tr-TR" b="1" dirty="0">
                <a:solidFill>
                  <a:srgbClr val="EF19C1"/>
                </a:solidFill>
                <a:latin typeface="Comic Sans MS" panose="030F0702030302020204" pitchFamily="66" charset="0"/>
              </a:rPr>
              <a:t>D</a:t>
            </a:r>
            <a:r>
              <a:rPr lang="tr-TR" altLang="tr-TR" b="1" dirty="0">
                <a:solidFill>
                  <a:srgbClr val="FF0000"/>
                </a:solidFill>
                <a:latin typeface="Comic Sans MS" panose="030F0702030302020204" pitchFamily="66" charset="0"/>
              </a:rPr>
              <a:t>e</a:t>
            </a:r>
            <a:r>
              <a:rPr lang="tr-TR" altLang="tr-TR" b="1" dirty="0">
                <a:solidFill>
                  <a:srgbClr val="00B0F0"/>
                </a:solidFill>
                <a:latin typeface="Comic Sans MS" panose="030F0702030302020204" pitchFamily="66" charset="0"/>
              </a:rPr>
              <a:t>n</a:t>
            </a:r>
            <a:r>
              <a:rPr lang="tr-TR" altLang="tr-TR" b="1" dirty="0">
                <a:solidFill>
                  <a:srgbClr val="FFC000"/>
                </a:solidFill>
                <a:latin typeface="Comic Sans MS" panose="030F0702030302020204" pitchFamily="66" charset="0"/>
              </a:rPr>
              <a:t>g</a:t>
            </a:r>
            <a:r>
              <a:rPr lang="tr-TR" altLang="tr-TR" b="1" dirty="0">
                <a:solidFill>
                  <a:srgbClr val="00B050"/>
                </a:solidFill>
                <a:latin typeface="Comic Sans MS" panose="030F0702030302020204" pitchFamily="66" charset="0"/>
              </a:rPr>
              <a:t>e</a:t>
            </a:r>
            <a:r>
              <a:rPr lang="tr-TR" altLang="tr-TR" b="1" dirty="0">
                <a:solidFill>
                  <a:schemeClr val="accent4"/>
                </a:solidFill>
                <a:latin typeface="Comic Sans MS" panose="030F0702030302020204" pitchFamily="66" charset="0"/>
              </a:rPr>
              <a:t>l</a:t>
            </a:r>
            <a:r>
              <a:rPr lang="tr-TR" altLang="tr-TR" b="1" dirty="0">
                <a:solidFill>
                  <a:srgbClr val="B50B78"/>
                </a:solidFill>
                <a:latin typeface="Comic Sans MS" panose="030F0702030302020204" pitchFamily="66" charset="0"/>
              </a:rPr>
              <a:t>i</a:t>
            </a:r>
            <a:r>
              <a:rPr lang="tr-TR" altLang="tr-TR" b="1" dirty="0">
                <a:solidFill>
                  <a:srgbClr val="00B050"/>
                </a:solidFill>
                <a:latin typeface="Comic Sans MS" panose="030F0702030302020204" pitchFamily="66" charset="0"/>
              </a:rPr>
              <a:t> </a:t>
            </a:r>
            <a:r>
              <a:rPr lang="tr-TR" altLang="tr-TR" b="1" dirty="0">
                <a:solidFill>
                  <a:srgbClr val="FF0000"/>
                </a:solidFill>
                <a:latin typeface="Comic Sans MS" panose="030F0702030302020204" pitchFamily="66" charset="0"/>
              </a:rPr>
              <a:t>B</a:t>
            </a:r>
            <a:r>
              <a:rPr lang="tr-TR" altLang="tr-TR" b="1" dirty="0">
                <a:solidFill>
                  <a:srgbClr val="92D050"/>
                </a:solidFill>
                <a:latin typeface="Comic Sans MS" panose="030F0702030302020204" pitchFamily="66" charset="0"/>
              </a:rPr>
              <a:t>e</a:t>
            </a:r>
            <a:r>
              <a:rPr lang="tr-TR" altLang="tr-TR" b="1" dirty="0">
                <a:solidFill>
                  <a:srgbClr val="EF19C1"/>
                </a:solidFill>
                <a:latin typeface="Comic Sans MS" panose="030F0702030302020204" pitchFamily="66" charset="0"/>
              </a:rPr>
              <a:t>s</a:t>
            </a:r>
            <a:r>
              <a:rPr lang="tr-TR" altLang="tr-TR" b="1" dirty="0">
                <a:solidFill>
                  <a:srgbClr val="3366FF"/>
                </a:solidFill>
                <a:latin typeface="Comic Sans MS" panose="030F0702030302020204" pitchFamily="66" charset="0"/>
              </a:rPr>
              <a:t>l</a:t>
            </a:r>
            <a:r>
              <a:rPr lang="tr-TR" altLang="tr-TR" b="1" dirty="0">
                <a:solidFill>
                  <a:schemeClr val="accent4"/>
                </a:solidFill>
                <a:latin typeface="Comic Sans MS" panose="030F0702030302020204" pitchFamily="66" charset="0"/>
              </a:rPr>
              <a:t>e</a:t>
            </a:r>
            <a:r>
              <a:rPr lang="tr-TR" altLang="tr-TR" b="1" dirty="0">
                <a:solidFill>
                  <a:srgbClr val="00B050"/>
                </a:solidFill>
                <a:latin typeface="Comic Sans MS" panose="030F0702030302020204" pitchFamily="66" charset="0"/>
              </a:rPr>
              <a:t>n</a:t>
            </a:r>
            <a:r>
              <a:rPr lang="tr-TR" altLang="tr-TR" b="1" dirty="0">
                <a:solidFill>
                  <a:srgbClr val="C00000"/>
                </a:solidFill>
                <a:latin typeface="Comic Sans MS" panose="030F0702030302020204" pitchFamily="66" charset="0"/>
              </a:rPr>
              <a:t>e</a:t>
            </a:r>
            <a:r>
              <a:rPr lang="tr-TR" altLang="tr-TR" b="1" dirty="0">
                <a:solidFill>
                  <a:srgbClr val="FFC000"/>
                </a:solidFill>
                <a:latin typeface="Comic Sans MS" panose="030F0702030302020204" pitchFamily="66" charset="0"/>
              </a:rPr>
              <a:t>l</a:t>
            </a:r>
            <a:r>
              <a:rPr lang="tr-TR" altLang="tr-TR" b="1" dirty="0">
                <a:solidFill>
                  <a:srgbClr val="EF19C1"/>
                </a:solidFill>
                <a:latin typeface="Comic Sans MS" panose="030F0702030302020204" pitchFamily="66" charset="0"/>
              </a:rPr>
              <a:t>i</a:t>
            </a:r>
            <a:r>
              <a:rPr lang="tr-TR" altLang="tr-TR" b="1" dirty="0">
                <a:solidFill>
                  <a:srgbClr val="7030A0"/>
                </a:solidFill>
                <a:latin typeface="Comic Sans MS" panose="030F0702030302020204" pitchFamily="66" charset="0"/>
              </a:rPr>
              <a:t>m</a:t>
            </a:r>
            <a:r>
              <a:rPr lang="tr-TR" altLang="tr-TR" b="1" dirty="0">
                <a:solidFill>
                  <a:srgbClr val="FF0000"/>
                </a:solidFill>
                <a:latin typeface="Comic Sans MS" panose="030F0702030302020204" pitchFamily="66" charset="0"/>
              </a:rPr>
              <a:t/>
            </a:r>
            <a:br>
              <a:rPr lang="tr-TR" altLang="tr-TR" b="1" dirty="0">
                <a:solidFill>
                  <a:srgbClr val="FF0000"/>
                </a:solidFill>
                <a:latin typeface="Comic Sans MS" panose="030F0702030302020204" pitchFamily="66" charset="0"/>
              </a:rPr>
            </a:br>
            <a:r>
              <a:rPr lang="tr-TR" b="1" dirty="0" smtClean="0">
                <a:solidFill>
                  <a:srgbClr val="00B0F0"/>
                </a:solidFill>
                <a:latin typeface="Comic Sans MS" panose="030F0702030302020204" pitchFamily="66" charset="0"/>
              </a:rPr>
              <a:t>Hareket Edelim</a:t>
            </a:r>
            <a:r>
              <a:rPr lang="tr-TR" b="1" dirty="0" smtClean="0">
                <a:solidFill>
                  <a:srgbClr val="C00000"/>
                </a:solidFill>
                <a:latin typeface="Comic Sans MS" panose="030F0702030302020204" pitchFamily="66" charset="0"/>
              </a:rPr>
              <a:t/>
            </a:r>
            <a:br>
              <a:rPr lang="tr-TR" b="1" dirty="0" smtClean="0">
                <a:solidFill>
                  <a:srgbClr val="C00000"/>
                </a:solidFill>
                <a:latin typeface="Comic Sans MS" panose="030F0702030302020204" pitchFamily="66" charset="0"/>
              </a:rPr>
            </a:br>
            <a:r>
              <a:rPr lang="tr-TR" b="1" dirty="0" smtClean="0">
                <a:solidFill>
                  <a:srgbClr val="FF0000"/>
                </a:solidFill>
                <a:latin typeface="Comic Sans MS" panose="030F0702030302020204" pitchFamily="66" charset="0"/>
              </a:rPr>
              <a:t>Sağlıklı Büyüyelim</a:t>
            </a:r>
            <a:r>
              <a:rPr lang="tr-TR" sz="4800" b="1" dirty="0" smtClean="0">
                <a:solidFill>
                  <a:srgbClr val="FF0000"/>
                </a:solidFill>
                <a:latin typeface="Comic Sans MS" panose="030F0702030302020204" pitchFamily="66" charset="0"/>
              </a:rPr>
              <a:t/>
            </a:r>
            <a:br>
              <a:rPr lang="tr-TR" sz="4800" b="1" dirty="0" smtClean="0">
                <a:solidFill>
                  <a:srgbClr val="FF0000"/>
                </a:solidFill>
                <a:latin typeface="Comic Sans MS" panose="030F0702030302020204" pitchFamily="66" charset="0"/>
              </a:rPr>
            </a:br>
            <a:r>
              <a:rPr lang="tr-TR" sz="2800" b="1" dirty="0">
                <a:latin typeface="Comic Sans MS" panose="030F0702030302020204" pitchFamily="66" charset="0"/>
              </a:rPr>
              <a:t>- </a:t>
            </a:r>
            <a:r>
              <a:rPr lang="tr-TR" sz="2800" b="1" dirty="0" smtClean="0">
                <a:latin typeface="Comic Sans MS" panose="030F0702030302020204" pitchFamily="66" charset="0"/>
              </a:rPr>
              <a:t>İlkokul </a:t>
            </a:r>
            <a:r>
              <a:rPr lang="tr-TR" sz="2800" b="1" dirty="0">
                <a:latin typeface="Comic Sans MS" panose="030F0702030302020204" pitchFamily="66" charset="0"/>
              </a:rPr>
              <a:t>-</a:t>
            </a:r>
            <a:r>
              <a:rPr lang="tr-TR" sz="2800" b="1" dirty="0" smtClean="0">
                <a:solidFill>
                  <a:srgbClr val="FF0000"/>
                </a:solidFill>
                <a:latin typeface="Comic Sans MS" panose="030F0702030302020204" pitchFamily="66" charset="0"/>
              </a:rPr>
              <a:t> </a:t>
            </a:r>
            <a:endParaRPr lang="tr-TR" sz="4800" b="1" dirty="0">
              <a:solidFill>
                <a:srgbClr val="FF0000"/>
              </a:solidFill>
              <a:latin typeface="Comic Sans MS" panose="030F0702030302020204" pitchFamily="66" charset="0"/>
            </a:endParaRPr>
          </a:p>
        </p:txBody>
      </p:sp>
      <p:pic>
        <p:nvPicPr>
          <p:cNvPr id="6" name="Resim 5"/>
          <p:cNvPicPr>
            <a:picLocks noChangeAspect="1"/>
          </p:cNvPicPr>
          <p:nvPr/>
        </p:nvPicPr>
        <p:blipFill>
          <a:blip r:embed="rId4"/>
          <a:stretch>
            <a:fillRect/>
          </a:stretch>
        </p:blipFill>
        <p:spPr>
          <a:xfrm>
            <a:off x="2720039" y="116632"/>
            <a:ext cx="3703918" cy="720000"/>
          </a:xfrm>
          <a:prstGeom prst="rect">
            <a:avLst/>
          </a:prstGeom>
        </p:spPr>
      </p:pic>
    </p:spTree>
    <p:extLst>
      <p:ext uri="{BB962C8B-B14F-4D97-AF65-F5344CB8AC3E}">
        <p14:creationId xmlns:p14="http://schemas.microsoft.com/office/powerpoint/2010/main" val="336447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ulgu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66176">
            <a:off x="-144165" y="3194335"/>
            <a:ext cx="2964096" cy="1667304"/>
          </a:xfrm>
          <a:prstGeom prst="ellipse">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chemeClr val="accent6"/>
                </a:solidFill>
                <a:latin typeface="Comic Sans MS" panose="030F0702030302020204" pitchFamily="66" charset="0"/>
              </a:rPr>
              <a:t>5. Ekmek ve tahıllar </a:t>
            </a:r>
            <a:r>
              <a:rPr lang="tr-TR" altLang="tr-TR" sz="4800" dirty="0" smtClean="0">
                <a:solidFill>
                  <a:schemeClr val="accent6"/>
                </a:solidFill>
                <a:latin typeface="Comic Sans MS" panose="030F0702030302020204" pitchFamily="66" charset="0"/>
              </a:rPr>
              <a:t>grubu</a:t>
            </a:r>
            <a:endParaRPr lang="tr-TR" altLang="tr-TR" sz="4800" dirty="0">
              <a:solidFill>
                <a:schemeClr val="accent6"/>
              </a:solidFill>
              <a:latin typeface="Comic Sans MS" panose="030F0702030302020204" pitchFamily="66" charset="0"/>
            </a:endParaRPr>
          </a:p>
        </p:txBody>
      </p:sp>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l="11764" t="16401" r="15163" b="21650"/>
          <a:stretch/>
        </p:blipFill>
        <p:spPr>
          <a:xfrm>
            <a:off x="5692594" y="1246938"/>
            <a:ext cx="3451406" cy="2367825"/>
          </a:xfrm>
          <a:prstGeom prst="rect">
            <a:avLst/>
          </a:prstGeom>
        </p:spPr>
      </p:pic>
      <p:pic>
        <p:nvPicPr>
          <p:cNvPr id="9" name="Resim 8"/>
          <p:cNvPicPr>
            <a:picLocks noChangeAspect="1"/>
          </p:cNvPicPr>
          <p:nvPr/>
        </p:nvPicPr>
        <p:blipFill rotWithShape="1">
          <a:blip r:embed="rId5" cstate="print">
            <a:extLst>
              <a:ext uri="{28A0092B-C50C-407E-A947-70E740481C1C}">
                <a14:useLocalDpi xmlns:a14="http://schemas.microsoft.com/office/drawing/2010/main" val="0"/>
              </a:ext>
            </a:extLst>
          </a:blip>
          <a:srcRect r="47536"/>
          <a:stretch/>
        </p:blipFill>
        <p:spPr>
          <a:xfrm rot="16200000">
            <a:off x="245541" y="4756960"/>
            <a:ext cx="1848669" cy="2339752"/>
          </a:xfrm>
          <a:prstGeom prst="rect">
            <a:avLst/>
          </a:prstGeom>
        </p:spPr>
      </p:pic>
      <p:sp>
        <p:nvSpPr>
          <p:cNvPr id="3" name="İçerik Yer Tutucusu 2"/>
          <p:cNvSpPr>
            <a:spLocks noGrp="1"/>
          </p:cNvSpPr>
          <p:nvPr>
            <p:ph idx="1"/>
          </p:nvPr>
        </p:nvSpPr>
        <p:spPr>
          <a:xfrm>
            <a:off x="457200" y="1340769"/>
            <a:ext cx="6491064" cy="1944216"/>
          </a:xfrm>
        </p:spPr>
        <p:txBody>
          <a:bodyPr>
            <a:normAutofit lnSpcReduction="10000"/>
          </a:bodyPr>
          <a:lstStyle/>
          <a:p>
            <a:r>
              <a:rPr lang="tr-TR" sz="3600" dirty="0" smtClean="0">
                <a:solidFill>
                  <a:schemeClr val="accent6"/>
                </a:solidFill>
                <a:latin typeface="Comic Sans MS" panose="030F0702030302020204" pitchFamily="66" charset="0"/>
              </a:rPr>
              <a:t>Ekmekler</a:t>
            </a:r>
          </a:p>
          <a:p>
            <a:r>
              <a:rPr lang="tr-TR" sz="3600" dirty="0" smtClean="0">
                <a:solidFill>
                  <a:schemeClr val="accent6"/>
                </a:solidFill>
                <a:latin typeface="Comic Sans MS" panose="030F0702030302020204" pitchFamily="66" charset="0"/>
              </a:rPr>
              <a:t>Tahıllar (bulgur, pirinç gibi)</a:t>
            </a:r>
          </a:p>
          <a:p>
            <a:r>
              <a:rPr lang="tr-TR" sz="3600" dirty="0" smtClean="0">
                <a:solidFill>
                  <a:schemeClr val="accent6"/>
                </a:solidFill>
                <a:latin typeface="Comic Sans MS" panose="030F0702030302020204" pitchFamily="66" charset="0"/>
              </a:rPr>
              <a:t>Makarna, erişte gibi</a:t>
            </a:r>
            <a:endParaRPr lang="tr-TR" sz="3600" dirty="0">
              <a:solidFill>
                <a:schemeClr val="accent6"/>
              </a:solidFill>
              <a:latin typeface="Comic Sans MS" panose="030F0702030302020204" pitchFamily="66" charset="0"/>
            </a:endParaRPr>
          </a:p>
        </p:txBody>
      </p:sp>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375" y="3878740"/>
            <a:ext cx="3862038" cy="2622323"/>
          </a:xfrm>
          <a:prstGeom prst="rect">
            <a:avLst/>
          </a:prstGeom>
        </p:spPr>
      </p:pic>
      <p:pic>
        <p:nvPicPr>
          <p:cNvPr id="10" name="Resim 9"/>
          <p:cNvPicPr>
            <a:picLocks noChangeAspect="1"/>
          </p:cNvPicPr>
          <p:nvPr/>
        </p:nvPicPr>
        <p:blipFill rotWithShape="1">
          <a:blip r:embed="rId7" cstate="print">
            <a:extLst>
              <a:ext uri="{28A0092B-C50C-407E-A947-70E740481C1C}">
                <a14:useLocalDpi xmlns:a14="http://schemas.microsoft.com/office/drawing/2010/main" val="0"/>
              </a:ext>
            </a:extLst>
          </a:blip>
          <a:srcRect l="21651" t="8000" r="21650" b="9051"/>
          <a:stretch/>
        </p:blipFill>
        <p:spPr>
          <a:xfrm>
            <a:off x="6830629" y="3468237"/>
            <a:ext cx="2313371" cy="3384376"/>
          </a:xfrm>
          <a:prstGeom prst="rect">
            <a:avLst/>
          </a:prstGeom>
        </p:spPr>
      </p:pic>
      <p:pic>
        <p:nvPicPr>
          <p:cNvPr id="4" name="Resim 3"/>
          <p:cNvPicPr>
            <a:picLocks noChangeAspect="1"/>
          </p:cNvPicPr>
          <p:nvPr/>
        </p:nvPicPr>
        <p:blipFill rotWithShape="1">
          <a:blip r:embed="rId8" cstate="print">
            <a:extLst>
              <a:ext uri="{28A0092B-C50C-407E-A947-70E740481C1C}">
                <a14:useLocalDpi xmlns:a14="http://schemas.microsoft.com/office/drawing/2010/main" val="0"/>
              </a:ext>
            </a:extLst>
          </a:blip>
          <a:srcRect l="8524" t="20186" r="5843" b="23769"/>
          <a:stretch/>
        </p:blipFill>
        <p:spPr>
          <a:xfrm>
            <a:off x="2248650" y="3144868"/>
            <a:ext cx="2016224" cy="880171"/>
          </a:xfrm>
          <a:prstGeom prst="rect">
            <a:avLst/>
          </a:prstGeom>
        </p:spPr>
      </p:pic>
      <p:pic>
        <p:nvPicPr>
          <p:cNvPr id="12" name="Resim 11"/>
          <p:cNvPicPr>
            <a:picLocks noChangeAspect="1"/>
          </p:cNvPicPr>
          <p:nvPr/>
        </p:nvPicPr>
        <p:blipFill>
          <a:blip r:embed="rId9"/>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662478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268760"/>
            <a:ext cx="8784976" cy="5472608"/>
          </a:xfrm>
        </p:spPr>
        <p:txBody>
          <a:bodyPr>
            <a:normAutofit/>
          </a:bodyPr>
          <a:lstStyle/>
          <a:p>
            <a:r>
              <a:rPr lang="tr-TR" sz="3600" b="1" dirty="0" smtClean="0">
                <a:solidFill>
                  <a:srgbClr val="00B0F0"/>
                </a:solidFill>
              </a:rPr>
              <a:t>Ana öğünlerimiz;</a:t>
            </a:r>
          </a:p>
          <a:p>
            <a:pPr lvl="1"/>
            <a:r>
              <a:rPr lang="tr-TR" sz="3200" dirty="0" smtClean="0"/>
              <a:t>Sabah kahvaltısı</a:t>
            </a:r>
          </a:p>
          <a:p>
            <a:pPr lvl="1"/>
            <a:r>
              <a:rPr lang="tr-TR" sz="3200" dirty="0" smtClean="0"/>
              <a:t>Öğlen yemeği</a:t>
            </a:r>
          </a:p>
          <a:p>
            <a:pPr lvl="1"/>
            <a:r>
              <a:rPr lang="tr-TR" sz="3200" dirty="0" smtClean="0"/>
              <a:t>Akşam yemeğidir.</a:t>
            </a:r>
          </a:p>
          <a:p>
            <a:r>
              <a:rPr lang="tr-TR" sz="3600" b="1" dirty="0" smtClean="0">
                <a:solidFill>
                  <a:srgbClr val="00B0F0"/>
                </a:solidFill>
              </a:rPr>
              <a:t>Ara öğünlerimiz;</a:t>
            </a:r>
          </a:p>
          <a:p>
            <a:pPr lvl="1"/>
            <a:r>
              <a:rPr lang="tr-TR" sz="3200" dirty="0" smtClean="0"/>
              <a:t>Sabah ve öğle arasındaki ara öğün </a:t>
            </a:r>
            <a:r>
              <a:rPr lang="tr-TR" sz="3200" b="1" dirty="0" smtClean="0">
                <a:solidFill>
                  <a:srgbClr val="FF0000"/>
                </a:solidFill>
              </a:rPr>
              <a:t>kuşluk</a:t>
            </a:r>
            <a:r>
              <a:rPr lang="tr-TR" sz="3200" dirty="0" smtClean="0"/>
              <a:t> </a:t>
            </a:r>
            <a:r>
              <a:rPr lang="tr-TR" sz="3200" b="1" dirty="0" smtClean="0">
                <a:solidFill>
                  <a:srgbClr val="FF0000"/>
                </a:solidFill>
              </a:rPr>
              <a:t>*beslenme saati!</a:t>
            </a:r>
          </a:p>
          <a:p>
            <a:pPr lvl="1"/>
            <a:r>
              <a:rPr lang="tr-TR" sz="3200" dirty="0" smtClean="0"/>
              <a:t>Öğle ve akşam yemeği arasındaki ara öğün </a:t>
            </a:r>
            <a:r>
              <a:rPr lang="tr-TR" sz="3200" b="1" dirty="0" smtClean="0">
                <a:solidFill>
                  <a:srgbClr val="FF0000"/>
                </a:solidFill>
              </a:rPr>
              <a:t>ikindi</a:t>
            </a:r>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latin typeface="Comic Sans MS" panose="030F0702030302020204" pitchFamily="66" charset="0"/>
              </a:rPr>
              <a:t>Öğünlerimizi öğrenelim</a:t>
            </a:r>
            <a:endParaRPr lang="tr-TR" b="1" dirty="0">
              <a:solidFill>
                <a:srgbClr val="FF0000"/>
              </a:solidFill>
              <a:latin typeface="Comic Sans MS" panose="030F0702030302020204" pitchFamily="66"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980728"/>
            <a:ext cx="4038008" cy="2694697"/>
          </a:xfrm>
          <a:prstGeom prst="rect">
            <a:avLst/>
          </a:prstGeom>
        </p:spPr>
      </p:pic>
      <p:pic>
        <p:nvPicPr>
          <p:cNvPr id="7" name="Resim 6"/>
          <p:cNvPicPr>
            <a:picLocks noChangeAspect="1"/>
          </p:cNvPicPr>
          <p:nvPr/>
        </p:nvPicPr>
        <p:blipFill>
          <a:blip r:embed="rId4"/>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3366240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9940"/>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latin typeface="Comic Sans MS" panose="030F0702030302020204" pitchFamily="66" charset="0"/>
              </a:rPr>
              <a:t>Öğünlerimiz</a:t>
            </a:r>
            <a:endParaRPr lang="tr-TR" b="1" dirty="0">
              <a:solidFill>
                <a:srgbClr val="FF0000"/>
              </a:solidFill>
              <a:latin typeface="Comic Sans MS" panose="030F0702030302020204" pitchFamily="66"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995" y="872079"/>
            <a:ext cx="4038008" cy="2694697"/>
          </a:xfrm>
          <a:prstGeom prst="rect">
            <a:avLst/>
          </a:prstGeom>
        </p:spPr>
      </p:pic>
      <p:sp>
        <p:nvSpPr>
          <p:cNvPr id="5" name="Metin kutusu 4"/>
          <p:cNvSpPr txBox="1"/>
          <p:nvPr/>
        </p:nvSpPr>
        <p:spPr>
          <a:xfrm>
            <a:off x="287523" y="3506865"/>
            <a:ext cx="8568951" cy="2800767"/>
          </a:xfrm>
          <a:prstGeom prst="rect">
            <a:avLst/>
          </a:prstGeom>
          <a:noFill/>
        </p:spPr>
        <p:txBody>
          <a:bodyPr wrap="square" rtlCol="0">
            <a:spAutoFit/>
          </a:bodyPr>
          <a:lstStyle/>
          <a:p>
            <a:pPr lvl="1" algn="ctr"/>
            <a:r>
              <a:rPr lang="tr-TR" sz="4400" dirty="0">
                <a:solidFill>
                  <a:srgbClr val="00B050"/>
                </a:solidFill>
                <a:latin typeface="Comic Sans MS" panose="030F0702030302020204" pitchFamily="66" charset="0"/>
              </a:rPr>
              <a:t>Y</a:t>
            </a:r>
            <a:r>
              <a:rPr lang="tr-TR" sz="4400" dirty="0">
                <a:solidFill>
                  <a:srgbClr val="FF0000"/>
                </a:solidFill>
                <a:latin typeface="Comic Sans MS" panose="030F0702030302020204" pitchFamily="66" charset="0"/>
              </a:rPr>
              <a:t>e</a:t>
            </a:r>
            <a:r>
              <a:rPr lang="tr-TR" sz="4400" dirty="0">
                <a:solidFill>
                  <a:srgbClr val="00B0F0"/>
                </a:solidFill>
                <a:latin typeface="Comic Sans MS" panose="030F0702030302020204" pitchFamily="66" charset="0"/>
              </a:rPr>
              <a:t>t</a:t>
            </a:r>
            <a:r>
              <a:rPr lang="tr-TR" sz="4400" dirty="0">
                <a:solidFill>
                  <a:srgbClr val="FFC000"/>
                </a:solidFill>
                <a:latin typeface="Comic Sans MS" panose="030F0702030302020204" pitchFamily="66" charset="0"/>
              </a:rPr>
              <a:t>e</a:t>
            </a:r>
            <a:r>
              <a:rPr lang="tr-TR" sz="4400" dirty="0">
                <a:solidFill>
                  <a:srgbClr val="FFFF00"/>
                </a:solidFill>
                <a:latin typeface="Comic Sans MS" panose="030F0702030302020204" pitchFamily="66" charset="0"/>
              </a:rPr>
              <a:t>r</a:t>
            </a:r>
            <a:r>
              <a:rPr lang="tr-TR" sz="4400" dirty="0">
                <a:solidFill>
                  <a:srgbClr val="C00000"/>
                </a:solidFill>
                <a:latin typeface="Comic Sans MS" panose="030F0702030302020204" pitchFamily="66" charset="0"/>
              </a:rPr>
              <a:t>l</a:t>
            </a:r>
            <a:r>
              <a:rPr lang="tr-TR" sz="4400" dirty="0">
                <a:solidFill>
                  <a:srgbClr val="7030A0"/>
                </a:solidFill>
                <a:latin typeface="Comic Sans MS" panose="030F0702030302020204" pitchFamily="66" charset="0"/>
              </a:rPr>
              <a:t>i</a:t>
            </a:r>
            <a:r>
              <a:rPr lang="tr-TR" sz="4400" dirty="0">
                <a:solidFill>
                  <a:srgbClr val="00B050"/>
                </a:solidFill>
                <a:latin typeface="Comic Sans MS" panose="030F0702030302020204" pitchFamily="66" charset="0"/>
              </a:rPr>
              <a:t> </a:t>
            </a:r>
            <a:r>
              <a:rPr lang="tr-TR" sz="4400" dirty="0" smtClean="0">
                <a:solidFill>
                  <a:srgbClr val="FF0000"/>
                </a:solidFill>
                <a:latin typeface="Comic Sans MS" panose="030F0702030302020204" pitchFamily="66" charset="0"/>
              </a:rPr>
              <a:t>v</a:t>
            </a:r>
            <a:r>
              <a:rPr lang="tr-TR" sz="4400" dirty="0" smtClean="0">
                <a:solidFill>
                  <a:srgbClr val="0070C0"/>
                </a:solidFill>
                <a:latin typeface="Comic Sans MS" panose="030F0702030302020204" pitchFamily="66" charset="0"/>
              </a:rPr>
              <a:t>e</a:t>
            </a:r>
            <a:r>
              <a:rPr lang="tr-TR" sz="4400" dirty="0" smtClean="0">
                <a:solidFill>
                  <a:srgbClr val="00B050"/>
                </a:solidFill>
                <a:latin typeface="Comic Sans MS" panose="030F0702030302020204" pitchFamily="66" charset="0"/>
              </a:rPr>
              <a:t> </a:t>
            </a:r>
            <a:r>
              <a:rPr lang="tr-TR" sz="4400" dirty="0">
                <a:solidFill>
                  <a:srgbClr val="92D050"/>
                </a:solidFill>
                <a:latin typeface="Comic Sans MS" panose="030F0702030302020204" pitchFamily="66" charset="0"/>
              </a:rPr>
              <a:t>d</a:t>
            </a:r>
            <a:r>
              <a:rPr lang="tr-TR" sz="4400" dirty="0">
                <a:solidFill>
                  <a:srgbClr val="FF0000"/>
                </a:solidFill>
                <a:latin typeface="Comic Sans MS" panose="030F0702030302020204" pitchFamily="66" charset="0"/>
              </a:rPr>
              <a:t>e</a:t>
            </a:r>
            <a:r>
              <a:rPr lang="tr-TR" sz="4400" dirty="0">
                <a:solidFill>
                  <a:srgbClr val="00B0F0"/>
                </a:solidFill>
                <a:latin typeface="Comic Sans MS" panose="030F0702030302020204" pitchFamily="66" charset="0"/>
              </a:rPr>
              <a:t>n</a:t>
            </a:r>
            <a:r>
              <a:rPr lang="tr-TR" sz="4400" dirty="0">
                <a:solidFill>
                  <a:srgbClr val="7030A0"/>
                </a:solidFill>
                <a:latin typeface="Comic Sans MS" panose="030F0702030302020204" pitchFamily="66" charset="0"/>
              </a:rPr>
              <a:t>g</a:t>
            </a:r>
            <a:r>
              <a:rPr lang="tr-TR" sz="4400" dirty="0">
                <a:solidFill>
                  <a:srgbClr val="00B050"/>
                </a:solidFill>
                <a:latin typeface="Comic Sans MS" panose="030F0702030302020204" pitchFamily="66" charset="0"/>
              </a:rPr>
              <a:t>e</a:t>
            </a:r>
            <a:r>
              <a:rPr lang="tr-TR" sz="4400" dirty="0">
                <a:solidFill>
                  <a:srgbClr val="FFC000"/>
                </a:solidFill>
                <a:latin typeface="Comic Sans MS" panose="030F0702030302020204" pitchFamily="66" charset="0"/>
              </a:rPr>
              <a:t>l</a:t>
            </a:r>
            <a:r>
              <a:rPr lang="tr-TR" sz="4400" dirty="0">
                <a:solidFill>
                  <a:srgbClr val="B50B78"/>
                </a:solidFill>
                <a:latin typeface="Comic Sans MS" panose="030F0702030302020204" pitchFamily="66" charset="0"/>
              </a:rPr>
              <a:t>i</a:t>
            </a:r>
            <a:r>
              <a:rPr lang="tr-TR" sz="4400" dirty="0">
                <a:solidFill>
                  <a:srgbClr val="00B050"/>
                </a:solidFill>
                <a:latin typeface="Comic Sans MS" panose="030F0702030302020204" pitchFamily="66" charset="0"/>
              </a:rPr>
              <a:t> </a:t>
            </a:r>
            <a:r>
              <a:rPr lang="tr-TR" sz="4400" dirty="0" smtClean="0">
                <a:solidFill>
                  <a:srgbClr val="FF0000"/>
                </a:solidFill>
                <a:latin typeface="Comic Sans MS" panose="030F0702030302020204" pitchFamily="66" charset="0"/>
              </a:rPr>
              <a:t>b</a:t>
            </a:r>
            <a:r>
              <a:rPr lang="tr-TR" sz="4400" dirty="0" smtClean="0">
                <a:solidFill>
                  <a:srgbClr val="92D050"/>
                </a:solidFill>
                <a:latin typeface="Comic Sans MS" panose="030F0702030302020204" pitchFamily="66" charset="0"/>
              </a:rPr>
              <a:t>e</a:t>
            </a:r>
            <a:r>
              <a:rPr lang="tr-TR" sz="4400" dirty="0" smtClean="0">
                <a:solidFill>
                  <a:srgbClr val="EF19C1"/>
                </a:solidFill>
                <a:latin typeface="Comic Sans MS" panose="030F0702030302020204" pitchFamily="66" charset="0"/>
              </a:rPr>
              <a:t>s</a:t>
            </a:r>
            <a:r>
              <a:rPr lang="tr-TR" sz="4400" dirty="0" smtClean="0">
                <a:solidFill>
                  <a:srgbClr val="0070C0"/>
                </a:solidFill>
                <a:latin typeface="Comic Sans MS" panose="030F0702030302020204" pitchFamily="66" charset="0"/>
              </a:rPr>
              <a:t>l</a:t>
            </a:r>
            <a:r>
              <a:rPr lang="tr-TR" sz="4400" dirty="0" smtClean="0">
                <a:solidFill>
                  <a:srgbClr val="FFC000"/>
                </a:solidFill>
                <a:latin typeface="Comic Sans MS" panose="030F0702030302020204" pitchFamily="66" charset="0"/>
              </a:rPr>
              <a:t>e</a:t>
            </a:r>
            <a:r>
              <a:rPr lang="tr-TR" sz="4400" dirty="0" smtClean="0">
                <a:solidFill>
                  <a:srgbClr val="00B050"/>
                </a:solidFill>
                <a:latin typeface="Comic Sans MS" panose="030F0702030302020204" pitchFamily="66" charset="0"/>
              </a:rPr>
              <a:t>n</a:t>
            </a:r>
            <a:r>
              <a:rPr lang="tr-TR" sz="4400" dirty="0" smtClean="0">
                <a:solidFill>
                  <a:srgbClr val="7030A0"/>
                </a:solidFill>
                <a:latin typeface="Comic Sans MS" panose="030F0702030302020204" pitchFamily="66" charset="0"/>
              </a:rPr>
              <a:t>m</a:t>
            </a:r>
            <a:r>
              <a:rPr lang="tr-TR" sz="4400" dirty="0" smtClean="0">
                <a:solidFill>
                  <a:srgbClr val="C00000"/>
                </a:solidFill>
                <a:latin typeface="Comic Sans MS" panose="030F0702030302020204" pitchFamily="66" charset="0"/>
              </a:rPr>
              <a:t>e</a:t>
            </a:r>
            <a:r>
              <a:rPr lang="tr-TR" sz="4400" dirty="0" smtClean="0">
                <a:solidFill>
                  <a:srgbClr val="FF0000"/>
                </a:solidFill>
                <a:latin typeface="Comic Sans MS" panose="030F0702030302020204" pitchFamily="66" charset="0"/>
              </a:rPr>
              <a:t>k</a:t>
            </a:r>
            <a:r>
              <a:rPr lang="tr-TR" sz="4400" dirty="0" smtClean="0">
                <a:solidFill>
                  <a:srgbClr val="00B050"/>
                </a:solidFill>
                <a:latin typeface="Comic Sans MS" panose="030F0702030302020204" pitchFamily="66" charset="0"/>
              </a:rPr>
              <a:t> </a:t>
            </a:r>
            <a:r>
              <a:rPr lang="tr-TR" sz="4400" dirty="0">
                <a:solidFill>
                  <a:srgbClr val="0070C0"/>
                </a:solidFill>
                <a:latin typeface="Comic Sans MS" panose="030F0702030302020204" pitchFamily="66" charset="0"/>
              </a:rPr>
              <a:t>için</a:t>
            </a:r>
          </a:p>
          <a:p>
            <a:pPr lvl="1" algn="ctr"/>
            <a:r>
              <a:rPr lang="tr-TR" sz="4400" dirty="0" smtClean="0">
                <a:solidFill>
                  <a:srgbClr val="0070C0"/>
                </a:solidFill>
                <a:latin typeface="Comic Sans MS" panose="030F0702030302020204" pitchFamily="66" charset="0"/>
              </a:rPr>
              <a:t>öğünlerimizi </a:t>
            </a:r>
            <a:r>
              <a:rPr lang="tr-TR" sz="4400" dirty="0" smtClean="0">
                <a:solidFill>
                  <a:srgbClr val="FF0000"/>
                </a:solidFill>
                <a:latin typeface="Comic Sans MS" panose="030F0702030302020204" pitchFamily="66" charset="0"/>
              </a:rPr>
              <a:t>hiç atlamadan </a:t>
            </a:r>
            <a:r>
              <a:rPr lang="tr-TR" sz="4400" dirty="0" smtClean="0">
                <a:solidFill>
                  <a:srgbClr val="0070C0"/>
                </a:solidFill>
                <a:latin typeface="Comic Sans MS" panose="030F0702030302020204" pitchFamily="66" charset="0"/>
              </a:rPr>
              <a:t>tüketmeliyiz!</a:t>
            </a:r>
            <a:endParaRPr lang="tr-TR" sz="4400" dirty="0">
              <a:solidFill>
                <a:srgbClr val="0070C0"/>
              </a:solidFill>
              <a:latin typeface="Comic Sans MS" panose="030F0702030302020204" pitchFamily="66" charset="0"/>
            </a:endParaRPr>
          </a:p>
        </p:txBody>
      </p:sp>
      <p:pic>
        <p:nvPicPr>
          <p:cNvPr id="7" name="Resim 6"/>
          <p:cNvPicPr>
            <a:picLocks noChangeAspect="1"/>
          </p:cNvPicPr>
          <p:nvPr/>
        </p:nvPicPr>
        <p:blipFill>
          <a:blip r:embed="rId4"/>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093721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881425"/>
            <a:ext cx="8352928" cy="1323439"/>
          </a:xfrm>
          <a:prstGeom prst="rect">
            <a:avLst/>
          </a:prstGeom>
        </p:spPr>
        <p:txBody>
          <a:bodyPr wrap="square">
            <a:spAutoFit/>
          </a:bodyPr>
          <a:lstStyle/>
          <a:p>
            <a:pPr algn="ctr"/>
            <a:r>
              <a:rPr lang="tr-TR" sz="4000" dirty="0" smtClean="0">
                <a:solidFill>
                  <a:schemeClr val="accent1"/>
                </a:solidFill>
                <a:latin typeface="Comic Sans MS" panose="030F0702030302020204" pitchFamily="66" charset="0"/>
              </a:rPr>
              <a:t>Günün </a:t>
            </a:r>
            <a:r>
              <a:rPr lang="tr-TR" sz="4000" dirty="0">
                <a:solidFill>
                  <a:schemeClr val="accent1"/>
                </a:solidFill>
                <a:latin typeface="Comic Sans MS" panose="030F0702030302020204" pitchFamily="66" charset="0"/>
              </a:rPr>
              <a:t>en önemli öğünü sabah </a:t>
            </a:r>
            <a:r>
              <a:rPr lang="tr-TR" sz="4000" dirty="0" smtClean="0">
                <a:solidFill>
                  <a:schemeClr val="accent1"/>
                </a:solidFill>
                <a:latin typeface="Comic Sans MS" panose="030F0702030302020204" pitchFamily="66" charset="0"/>
              </a:rPr>
              <a:t>kahvaltısıdır</a:t>
            </a: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omic Sans MS" panose="030F0702030302020204" pitchFamily="66" charset="0"/>
              </a:rPr>
              <a:t>Unutmayın! Kahvaltı bizi mutlu yapar</a:t>
            </a:r>
            <a:endParaRPr lang="tr-TR" sz="4000" b="1" dirty="0">
              <a:solidFill>
                <a:srgbClr val="FF0000"/>
              </a:solidFill>
              <a:latin typeface="Comic Sans MS" panose="030F0702030302020204" pitchFamily="66" charset="0"/>
            </a:endParaRPr>
          </a:p>
        </p:txBody>
      </p:sp>
      <p:pic>
        <p:nvPicPr>
          <p:cNvPr id="2050" name="Picture 2" descr="çocuk kahvaltı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311" y="2271596"/>
            <a:ext cx="6096000" cy="4067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6081531" y="1450100"/>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5"/>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783466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124744"/>
            <a:ext cx="8352928" cy="4401205"/>
          </a:xfrm>
          <a:prstGeom prst="rect">
            <a:avLst/>
          </a:prstGeom>
        </p:spPr>
        <p:txBody>
          <a:bodyPr wrap="square">
            <a:spAutoFit/>
          </a:bodyPr>
          <a:lstStyle/>
          <a:p>
            <a:pPr algn="ctr"/>
            <a:r>
              <a:rPr lang="tr-TR" sz="4000" dirty="0" smtClean="0">
                <a:solidFill>
                  <a:schemeClr val="accent1"/>
                </a:solidFill>
                <a:latin typeface="Comic Sans MS" panose="030F0702030302020204" pitchFamily="66" charset="0"/>
              </a:rPr>
              <a:t>Kahvaltı yapmak güne enerjik başlamamızı sağlar</a:t>
            </a:r>
          </a:p>
          <a:p>
            <a:pPr algn="ctr"/>
            <a:r>
              <a:rPr lang="tr-TR" sz="4000" dirty="0" smtClean="0">
                <a:solidFill>
                  <a:schemeClr val="accent6"/>
                </a:solidFill>
                <a:latin typeface="Comic Sans MS" panose="030F0702030302020204" pitchFamily="66" charset="0"/>
              </a:rPr>
              <a:t>Okul başarımızı arttırır</a:t>
            </a:r>
          </a:p>
          <a:p>
            <a:pPr algn="ctr"/>
            <a:r>
              <a:rPr lang="tr-TR" sz="4000" dirty="0" smtClean="0">
                <a:solidFill>
                  <a:srgbClr val="00B050"/>
                </a:solidFill>
                <a:latin typeface="Comic Sans MS" panose="030F0702030302020204" pitchFamily="66" charset="0"/>
              </a:rPr>
              <a:t>Arkadaşlarımız, ailemiz ve öğretmenimizle ilişkimizi olumlu etkiler</a:t>
            </a:r>
          </a:p>
          <a:p>
            <a:pPr algn="ctr"/>
            <a:endParaRPr lang="tr-TR" sz="4000" dirty="0" smtClean="0">
              <a:solidFill>
                <a:schemeClr val="accent1"/>
              </a:solidFill>
              <a:latin typeface="Comic Sans MS" panose="030F0702030302020204" pitchFamily="66" charset="0"/>
            </a:endParaRP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omic Sans MS" panose="030F0702030302020204" pitchFamily="66" charset="0"/>
              </a:rPr>
              <a:t>Unutmayın! Kahvaltı bizi mutlu yapar</a:t>
            </a:r>
            <a:endParaRPr lang="tr-TR" sz="4000" b="1" dirty="0">
              <a:solidFill>
                <a:srgbClr val="FF0000"/>
              </a:solidFill>
              <a:latin typeface="Comic Sans MS" panose="030F0702030302020204" pitchFamily="66" charset="0"/>
            </a:endParaRPr>
          </a:p>
        </p:txBody>
      </p:sp>
      <p:pic>
        <p:nvPicPr>
          <p:cNvPr id="2050" name="Picture 2" descr="çocuk kahvaltı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365104"/>
            <a:ext cx="2664296" cy="17775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429217" y="1124744"/>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1077289" y="2284829"/>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117434" y="3325346"/>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5"/>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1447461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b="1" dirty="0" smtClean="0">
                <a:solidFill>
                  <a:srgbClr val="FF0000"/>
                </a:solidFill>
                <a:latin typeface="Comic Sans MS" panose="030F0702030302020204" pitchFamily="66" charset="0"/>
              </a:rPr>
              <a:t>Su içmeyi de unutmayalım!</a:t>
            </a:r>
            <a:endParaRPr lang="tr-TR" b="1"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0" y="836712"/>
            <a:ext cx="9144000" cy="5904656"/>
          </a:xfrm>
        </p:spPr>
        <p:txBody>
          <a:bodyPr>
            <a:normAutofit/>
          </a:bodyPr>
          <a:lstStyle/>
          <a:p>
            <a:pPr marL="457200" lvl="1" indent="0" algn="ctr">
              <a:buNone/>
            </a:pPr>
            <a:r>
              <a:rPr lang="tr-TR" sz="3600" b="1" dirty="0" smtClean="0">
                <a:solidFill>
                  <a:srgbClr val="00B050"/>
                </a:solidFill>
              </a:rPr>
              <a:t>Vücudumuzun çalışmasının aksamaması için </a:t>
            </a:r>
          </a:p>
          <a:p>
            <a:pPr marL="457200" lvl="1" indent="0" algn="ctr">
              <a:buNone/>
            </a:pPr>
            <a:r>
              <a:rPr lang="tr-TR" sz="3600" b="1" dirty="0" smtClean="0">
                <a:solidFill>
                  <a:srgbClr val="00B050"/>
                </a:solidFill>
              </a:rPr>
              <a:t>her gün kaybettiğimiz kadar sıvı almalıyız</a:t>
            </a:r>
          </a:p>
          <a:p>
            <a:pPr marL="457200" lvl="1" indent="0" algn="ctr">
              <a:buNone/>
            </a:pPr>
            <a:r>
              <a:rPr lang="tr-TR" sz="3200" dirty="0"/>
              <a:t>İhtiyacımız olan sıvının çoğunluğunu su ve diğer içeceklerden (yaklaşık 1 - 1.5 litre) </a:t>
            </a:r>
            <a:r>
              <a:rPr lang="tr-TR" sz="3200" dirty="0" smtClean="0"/>
              <a:t>sağlarız</a:t>
            </a:r>
            <a:endParaRPr lang="tr-TR" sz="3200" dirty="0"/>
          </a:p>
        </p:txBody>
      </p:sp>
      <p:pic>
        <p:nvPicPr>
          <p:cNvPr id="3076" name="Picture 4" descr="su içen çocukla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54071"/>
            <a:ext cx="2195736" cy="33039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u içen çocuklar ile ilgili görsel sonucu"/>
          <p:cNvPicPr>
            <a:picLocks noChangeAspect="1" noChangeArrowheads="1"/>
          </p:cNvPicPr>
          <p:nvPr/>
        </p:nvPicPr>
        <p:blipFill rotWithShape="1">
          <a:blip r:embed="rId4">
            <a:extLst>
              <a:ext uri="{28A0092B-C50C-407E-A947-70E740481C1C}">
                <a14:useLocalDpi xmlns:a14="http://schemas.microsoft.com/office/drawing/2010/main" val="0"/>
              </a:ext>
            </a:extLst>
          </a:blip>
          <a:srcRect l="47554"/>
          <a:stretch/>
        </p:blipFill>
        <p:spPr bwMode="auto">
          <a:xfrm>
            <a:off x="6156176" y="3641967"/>
            <a:ext cx="2987824" cy="321603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u içen çocuklar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l="1267" t="2631"/>
          <a:stretch/>
        </p:blipFill>
        <p:spPr bwMode="auto">
          <a:xfrm>
            <a:off x="2713037" y="3212976"/>
            <a:ext cx="3361678" cy="3068960"/>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6"/>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818222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6725382" y="2614978"/>
            <a:ext cx="2371152" cy="2236617"/>
          </a:xfrm>
        </p:spPr>
        <p:txBody>
          <a:bodyPr>
            <a:noAutofit/>
          </a:bodyPr>
          <a:lstStyle/>
          <a:p>
            <a:pPr marL="0" indent="0" algn="r">
              <a:buNone/>
            </a:pPr>
            <a:r>
              <a:rPr lang="tr-TR" altLang="tr-TR" sz="2850" b="1" dirty="0" smtClean="0">
                <a:solidFill>
                  <a:srgbClr val="7030A0"/>
                </a:solidFill>
              </a:rPr>
              <a:t>Et </a:t>
            </a:r>
            <a:r>
              <a:rPr lang="tr-TR" altLang="tr-TR" sz="2850" b="1" dirty="0">
                <a:solidFill>
                  <a:srgbClr val="7030A0"/>
                </a:solidFill>
              </a:rPr>
              <a:t>ve ürünleri, tavuk, balık, yumurta, kuru baklagiller ile </a:t>
            </a:r>
            <a:r>
              <a:rPr lang="tr-TR" altLang="tr-TR" sz="2850" b="1" dirty="0" smtClean="0">
                <a:solidFill>
                  <a:srgbClr val="7030A0"/>
                </a:solidFill>
              </a:rPr>
              <a:t>yağlı tohumlar grubu</a:t>
            </a:r>
            <a:endParaRPr lang="tr-TR" altLang="tr-TR" sz="2850" b="1" dirty="0">
              <a:solidFill>
                <a:srgbClr val="7030A0"/>
              </a:solidFill>
            </a:endParaRPr>
          </a:p>
        </p:txBody>
      </p:sp>
      <p:sp>
        <p:nvSpPr>
          <p:cNvPr id="6" name="İçerik Yer Tutucusu 2"/>
          <p:cNvSpPr txBox="1">
            <a:spLocks/>
          </p:cNvSpPr>
          <p:nvPr/>
        </p:nvSpPr>
        <p:spPr>
          <a:xfrm>
            <a:off x="5203370" y="935463"/>
            <a:ext cx="3204158"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spcBef>
                <a:spcPts val="375"/>
              </a:spcBef>
              <a:buSzPct val="85000"/>
              <a:buFont typeface="Arial" pitchFamily="34" charset="0"/>
              <a:buNone/>
            </a:pPr>
            <a:r>
              <a:rPr lang="tr-TR" altLang="tr-TR" b="1" dirty="0" smtClean="0">
                <a:solidFill>
                  <a:schemeClr val="accent1"/>
                </a:solidFill>
              </a:rPr>
              <a:t>Süt ve ürünleri </a:t>
            </a:r>
          </a:p>
          <a:p>
            <a:pPr marL="57150" indent="0" algn="ctr">
              <a:spcBef>
                <a:spcPts val="375"/>
              </a:spcBef>
              <a:buSzPct val="85000"/>
              <a:buFont typeface="Arial" pitchFamily="34" charset="0"/>
              <a:buNone/>
            </a:pPr>
            <a:r>
              <a:rPr lang="tr-TR" altLang="tr-TR" b="1" dirty="0" smtClean="0">
                <a:solidFill>
                  <a:schemeClr val="accent1"/>
                </a:solidFill>
              </a:rPr>
              <a:t>grubu</a:t>
            </a:r>
          </a:p>
        </p:txBody>
      </p:sp>
      <p:sp>
        <p:nvSpPr>
          <p:cNvPr id="7" name="Dikdörtgen 6"/>
          <p:cNvSpPr/>
          <p:nvPr/>
        </p:nvSpPr>
        <p:spPr>
          <a:xfrm>
            <a:off x="5873721" y="5699058"/>
            <a:ext cx="2669733" cy="1128514"/>
          </a:xfrm>
          <a:prstGeom prst="rect">
            <a:avLst/>
          </a:prstGeom>
        </p:spPr>
        <p:txBody>
          <a:bodyPr wrap="square">
            <a:spAutoFit/>
          </a:bodyPr>
          <a:lstStyle/>
          <a:p>
            <a:pPr>
              <a:spcBef>
                <a:spcPts val="375"/>
              </a:spcBef>
              <a:buSzPct val="85000"/>
              <a:buNone/>
            </a:pPr>
            <a:r>
              <a:rPr lang="tr-TR" altLang="tr-TR" sz="3200" b="1" dirty="0" smtClean="0">
                <a:solidFill>
                  <a:srgbClr val="EF19C1"/>
                </a:solidFill>
              </a:rPr>
              <a:t>Taze </a:t>
            </a:r>
            <a:r>
              <a:rPr lang="tr-TR" altLang="tr-TR" sz="3200" b="1" dirty="0">
                <a:solidFill>
                  <a:srgbClr val="EF19C1"/>
                </a:solidFill>
              </a:rPr>
              <a:t>meyveler </a:t>
            </a:r>
            <a:endParaRPr lang="tr-TR" altLang="tr-TR" sz="3200" b="1" dirty="0" smtClean="0">
              <a:solidFill>
                <a:srgbClr val="EF19C1"/>
              </a:solidFill>
            </a:endParaRPr>
          </a:p>
          <a:p>
            <a:pPr>
              <a:spcBef>
                <a:spcPts val="375"/>
              </a:spcBef>
              <a:buSzPct val="85000"/>
              <a:buNone/>
            </a:pPr>
            <a:r>
              <a:rPr lang="tr-TR" altLang="tr-TR" sz="3200" b="1" dirty="0" smtClean="0">
                <a:solidFill>
                  <a:srgbClr val="EF19C1"/>
                </a:solidFill>
              </a:rPr>
              <a:t>grubu</a:t>
            </a:r>
            <a:endParaRPr lang="tr-TR" altLang="tr-TR" sz="3200" b="1" dirty="0">
              <a:solidFill>
                <a:srgbClr val="EF19C1"/>
              </a:solidFill>
            </a:endParaRPr>
          </a:p>
        </p:txBody>
      </p:sp>
      <p:sp>
        <p:nvSpPr>
          <p:cNvPr id="8" name="Dikdörtgen 7"/>
          <p:cNvSpPr/>
          <p:nvPr/>
        </p:nvSpPr>
        <p:spPr>
          <a:xfrm>
            <a:off x="150682" y="5680729"/>
            <a:ext cx="2514141" cy="1128514"/>
          </a:xfrm>
          <a:prstGeom prst="rect">
            <a:avLst/>
          </a:prstGeom>
        </p:spPr>
        <p:txBody>
          <a:bodyPr wrap="square">
            <a:spAutoFit/>
          </a:bodyPr>
          <a:lstStyle/>
          <a:p>
            <a:pPr algn="r">
              <a:spcBef>
                <a:spcPts val="375"/>
              </a:spcBef>
              <a:buSzPct val="85000"/>
              <a:buNone/>
            </a:pPr>
            <a:r>
              <a:rPr lang="tr-TR" altLang="tr-TR" sz="3200" b="1" dirty="0" smtClean="0">
                <a:solidFill>
                  <a:srgbClr val="00B050"/>
                </a:solidFill>
              </a:rPr>
              <a:t>Taze </a:t>
            </a:r>
            <a:r>
              <a:rPr lang="tr-TR" altLang="tr-TR" sz="3200" b="1" dirty="0">
                <a:solidFill>
                  <a:srgbClr val="00B050"/>
                </a:solidFill>
              </a:rPr>
              <a:t>sebzeler </a:t>
            </a:r>
            <a:endParaRPr lang="tr-TR" altLang="tr-TR" sz="3200" b="1" dirty="0" smtClean="0">
              <a:solidFill>
                <a:srgbClr val="00B050"/>
              </a:solidFill>
            </a:endParaRPr>
          </a:p>
          <a:p>
            <a:pPr algn="r">
              <a:spcBef>
                <a:spcPts val="375"/>
              </a:spcBef>
              <a:buSzPct val="85000"/>
              <a:buNone/>
            </a:pPr>
            <a:r>
              <a:rPr lang="tr-TR" altLang="tr-TR" sz="3200" b="1" dirty="0" smtClean="0">
                <a:solidFill>
                  <a:srgbClr val="00B050"/>
                </a:solidFill>
              </a:rPr>
              <a:t>grubu</a:t>
            </a:r>
            <a:endParaRPr lang="tr-TR" altLang="tr-TR" sz="3200" b="1" dirty="0">
              <a:solidFill>
                <a:srgbClr val="00B050"/>
              </a:solidFill>
            </a:endParaRPr>
          </a:p>
        </p:txBody>
      </p:sp>
      <p:sp>
        <p:nvSpPr>
          <p:cNvPr id="9" name="Dikdörtgen 8"/>
          <p:cNvSpPr/>
          <p:nvPr/>
        </p:nvSpPr>
        <p:spPr>
          <a:xfrm>
            <a:off x="121267" y="1029319"/>
            <a:ext cx="3213063" cy="1128514"/>
          </a:xfrm>
          <a:prstGeom prst="rect">
            <a:avLst/>
          </a:prstGeom>
        </p:spPr>
        <p:txBody>
          <a:bodyPr wrap="square">
            <a:spAutoFit/>
          </a:bodyPr>
          <a:lstStyle/>
          <a:p>
            <a:pPr algn="ctr">
              <a:spcBef>
                <a:spcPts val="375"/>
              </a:spcBef>
              <a:buSzPct val="85000"/>
              <a:buNone/>
            </a:pPr>
            <a:r>
              <a:rPr lang="tr-TR" altLang="tr-TR" sz="3200" b="1" dirty="0" smtClean="0">
                <a:solidFill>
                  <a:schemeClr val="accent6"/>
                </a:solidFill>
              </a:rPr>
              <a:t>Ekmek </a:t>
            </a:r>
            <a:r>
              <a:rPr lang="tr-TR" altLang="tr-TR" sz="3200" b="1" dirty="0">
                <a:solidFill>
                  <a:schemeClr val="accent6"/>
                </a:solidFill>
              </a:rPr>
              <a:t>ve </a:t>
            </a:r>
            <a:r>
              <a:rPr lang="tr-TR" altLang="tr-TR" sz="3200" b="1" dirty="0" smtClean="0">
                <a:solidFill>
                  <a:schemeClr val="accent6"/>
                </a:solidFill>
              </a:rPr>
              <a:t>tahıllar </a:t>
            </a:r>
          </a:p>
          <a:p>
            <a:pPr algn="ctr">
              <a:spcBef>
                <a:spcPts val="375"/>
              </a:spcBef>
              <a:buSzPct val="85000"/>
              <a:buNone/>
            </a:pPr>
            <a:r>
              <a:rPr lang="tr-TR" altLang="tr-TR" sz="3200" b="1" dirty="0" smtClean="0">
                <a:solidFill>
                  <a:schemeClr val="accent6"/>
                </a:solidFill>
              </a:rPr>
              <a:t>grubu</a:t>
            </a:r>
            <a:endParaRPr lang="tr-TR" altLang="tr-TR" sz="3200" b="1" dirty="0">
              <a:solidFill>
                <a:schemeClr val="accent6"/>
              </a:solidFill>
            </a:endParaRPr>
          </a:p>
        </p:txBody>
      </p:sp>
      <p:grpSp>
        <p:nvGrpSpPr>
          <p:cNvPr id="11" name="Grup 10"/>
          <p:cNvGrpSpPr/>
          <p:nvPr/>
        </p:nvGrpSpPr>
        <p:grpSpPr>
          <a:xfrm>
            <a:off x="321607" y="3068960"/>
            <a:ext cx="943015" cy="2339417"/>
            <a:chOff x="323528" y="3068960"/>
            <a:chExt cx="941094" cy="2339417"/>
          </a:xfrm>
        </p:grpSpPr>
        <p:pic>
          <p:nvPicPr>
            <p:cNvPr id="10" name="Resim 9"/>
            <p:cNvPicPr>
              <a:picLocks noChangeAspect="1"/>
            </p:cNvPicPr>
            <p:nvPr/>
          </p:nvPicPr>
          <p:blipFill>
            <a:blip r:embed="rId3"/>
            <a:stretch>
              <a:fillRect/>
            </a:stretch>
          </p:blipFill>
          <p:spPr>
            <a:xfrm>
              <a:off x="323528" y="3068960"/>
              <a:ext cx="941094" cy="1862376"/>
            </a:xfrm>
            <a:prstGeom prst="rect">
              <a:avLst/>
            </a:prstGeom>
          </p:spPr>
        </p:pic>
        <p:sp>
          <p:nvSpPr>
            <p:cNvPr id="12" name="Dikdörtgen 11"/>
            <p:cNvSpPr/>
            <p:nvPr/>
          </p:nvSpPr>
          <p:spPr>
            <a:xfrm>
              <a:off x="494954" y="4823602"/>
              <a:ext cx="598241" cy="584775"/>
            </a:xfrm>
            <a:prstGeom prst="rect">
              <a:avLst/>
            </a:prstGeom>
          </p:spPr>
          <p:txBody>
            <a:bodyPr wrap="none">
              <a:spAutoFit/>
            </a:bodyPr>
            <a:lstStyle/>
            <a:p>
              <a:pPr>
                <a:spcBef>
                  <a:spcPts val="375"/>
                </a:spcBef>
                <a:buSzPct val="85000"/>
                <a:buNone/>
              </a:pPr>
              <a:r>
                <a:rPr lang="tr-TR" altLang="tr-TR" sz="3200" b="1" dirty="0" smtClean="0">
                  <a:solidFill>
                    <a:srgbClr val="00B0F0"/>
                  </a:solidFill>
                </a:rPr>
                <a:t>Su</a:t>
              </a:r>
              <a:endParaRPr lang="tr-TR" altLang="tr-TR" sz="2600" b="1" dirty="0">
                <a:solidFill>
                  <a:srgbClr val="00B0F0"/>
                </a:solidFill>
              </a:endParaRPr>
            </a:p>
          </p:txBody>
        </p:sp>
      </p:grpSp>
      <p:pic>
        <p:nvPicPr>
          <p:cNvPr id="16" name="Resim 15"/>
          <p:cNvPicPr>
            <a:picLocks noChangeAspect="1"/>
          </p:cNvPicPr>
          <p:nvPr/>
        </p:nvPicPr>
        <p:blipFill>
          <a:blip r:embed="rId4"/>
          <a:stretch>
            <a:fillRect/>
          </a:stretch>
        </p:blipFill>
        <p:spPr>
          <a:xfrm>
            <a:off x="1583479" y="1251912"/>
            <a:ext cx="5253824" cy="5220000"/>
          </a:xfrm>
          <a:prstGeom prst="ellipse">
            <a:avLst/>
          </a:prstGeom>
        </p:spPr>
      </p:pic>
      <p:sp>
        <p:nvSpPr>
          <p:cNvPr id="13" name="Başlık 1"/>
          <p:cNvSpPr txBox="1">
            <a:spLocks/>
          </p:cNvSpPr>
          <p:nvPr/>
        </p:nvSpPr>
        <p:spPr>
          <a:xfrm>
            <a:off x="0" y="609"/>
            <a:ext cx="9143189"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Sağlıklı Yemek Tabağı</a:t>
            </a:r>
            <a:endPar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918403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302111" y="736253"/>
            <a:ext cx="7386946" cy="6118933"/>
            <a:chOff x="302111" y="736253"/>
            <a:chExt cx="7386946" cy="6118933"/>
          </a:xfrm>
        </p:grpSpPr>
        <p:grpSp>
          <p:nvGrpSpPr>
            <p:cNvPr id="10" name="Grup 9"/>
            <p:cNvGrpSpPr/>
            <p:nvPr/>
          </p:nvGrpSpPr>
          <p:grpSpPr>
            <a:xfrm>
              <a:off x="1454943" y="736253"/>
              <a:ext cx="6234114" cy="6118933"/>
              <a:chOff x="1454943" y="755209"/>
              <a:chExt cx="6234114" cy="6118933"/>
            </a:xfrm>
          </p:grpSpPr>
          <p:pic>
            <p:nvPicPr>
              <p:cNvPr id="4" name="Resim 3"/>
              <p:cNvPicPr>
                <a:picLocks noChangeAspect="1"/>
              </p:cNvPicPr>
              <p:nvPr/>
            </p:nvPicPr>
            <p:blipFill>
              <a:blip r:embed="rId3"/>
              <a:stretch>
                <a:fillRect/>
              </a:stretch>
            </p:blipFill>
            <p:spPr>
              <a:xfrm>
                <a:off x="1454943" y="755209"/>
                <a:ext cx="6234114" cy="6118933"/>
              </a:xfrm>
              <a:prstGeom prst="rect">
                <a:avLst/>
              </a:prstGeom>
            </p:spPr>
          </p:pic>
          <p:sp>
            <p:nvSpPr>
              <p:cNvPr id="3" name="Pasta 2"/>
              <p:cNvSpPr/>
              <p:nvPr/>
            </p:nvSpPr>
            <p:spPr>
              <a:xfrm rot="16200000">
                <a:off x="2187429" y="1313907"/>
                <a:ext cx="4932414" cy="4859704"/>
              </a:xfrm>
              <a:prstGeom prst="pie">
                <a:avLst>
                  <a:gd name="adj1" fmla="val 21598292"/>
                  <a:gd name="adj2" fmla="val 3533224"/>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Pasta 5"/>
              <p:cNvSpPr/>
              <p:nvPr/>
            </p:nvSpPr>
            <p:spPr>
              <a:xfrm rot="19851181">
                <a:off x="2231441" y="1465897"/>
                <a:ext cx="4954588" cy="4747117"/>
              </a:xfrm>
              <a:prstGeom prst="pie">
                <a:avLst>
                  <a:gd name="adj1" fmla="val 21454777"/>
                  <a:gd name="adj2" fmla="val 3661889"/>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Pasta 6"/>
              <p:cNvSpPr/>
              <p:nvPr/>
            </p:nvSpPr>
            <p:spPr>
              <a:xfrm rot="1912729">
                <a:off x="2209572" y="1499586"/>
                <a:ext cx="4906038" cy="4824536"/>
              </a:xfrm>
              <a:prstGeom prst="pie">
                <a:avLst>
                  <a:gd name="adj1" fmla="val 21599391"/>
                  <a:gd name="adj2" fmla="val 3487094"/>
                </a:avLst>
              </a:prstGeom>
              <a:solidFill>
                <a:srgbClr val="FEDEFC"/>
              </a:solidFill>
              <a:ln>
                <a:solidFill>
                  <a:srgbClr val="FEDE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Pasta 7"/>
              <p:cNvSpPr/>
              <p:nvPr/>
            </p:nvSpPr>
            <p:spPr>
              <a:xfrm rot="6154690">
                <a:off x="2009659" y="1297812"/>
                <a:ext cx="5123978" cy="5108887"/>
              </a:xfrm>
              <a:prstGeom prst="pie">
                <a:avLst>
                  <a:gd name="adj1" fmla="val 20865645"/>
                  <a:gd name="adj2" fmla="val 4609436"/>
                </a:avLst>
              </a:prstGeom>
              <a:solidFill>
                <a:srgbClr val="B2E8C0"/>
              </a:solidFill>
              <a:ln>
                <a:solidFill>
                  <a:srgbClr val="B2E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Pasta 8"/>
              <p:cNvSpPr/>
              <p:nvPr/>
            </p:nvSpPr>
            <p:spPr>
              <a:xfrm rot="11810400">
                <a:off x="2051068" y="1306650"/>
                <a:ext cx="5058948" cy="4921250"/>
              </a:xfrm>
              <a:prstGeom prst="pie">
                <a:avLst>
                  <a:gd name="adj1" fmla="val 20566088"/>
                  <a:gd name="adj2" fmla="val 438679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2" name="Oval 1"/>
            <p:cNvSpPr/>
            <p:nvPr/>
          </p:nvSpPr>
          <p:spPr>
            <a:xfrm>
              <a:off x="302111" y="5026093"/>
              <a:ext cx="1152128" cy="11939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Sağlıklı Yemek </a:t>
            </a:r>
            <a:r>
              <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T</a:t>
            </a:r>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abağımızı </a:t>
            </a:r>
            <a:r>
              <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H</a:t>
            </a:r>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azırlayalım</a:t>
            </a:r>
            <a:endPar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216984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6035"/>
            <a:ext cx="8229600" cy="2664296"/>
          </a:xfrm>
        </p:spPr>
        <p:txBody>
          <a:bodyPr>
            <a:noAutofit/>
          </a:bodyPr>
          <a:lstStyle/>
          <a:p>
            <a:pPr marL="0" indent="0" algn="ctr">
              <a:buNone/>
            </a:pPr>
            <a:r>
              <a:rPr lang="tr-TR" sz="4400" dirty="0" smtClean="0">
                <a:solidFill>
                  <a:srgbClr val="FF0000"/>
                </a:solidFill>
              </a:rPr>
              <a:t>Unutmadan!</a:t>
            </a:r>
          </a:p>
          <a:p>
            <a:pPr marL="0" indent="0" algn="ctr">
              <a:buNone/>
            </a:pPr>
            <a:r>
              <a:rPr lang="tr-TR" sz="4400" dirty="0" smtClean="0">
                <a:solidFill>
                  <a:schemeClr val="accent1"/>
                </a:solidFill>
              </a:rPr>
              <a:t>Yemeklerimizi sofrada yiyelim        </a:t>
            </a:r>
            <a:r>
              <a:rPr lang="tr-TR" sz="4400" dirty="0" smtClean="0">
                <a:solidFill>
                  <a:schemeClr val="accent1"/>
                </a:solidFill>
                <a:sym typeface="Wingdings" panose="05000000000000000000" pitchFamily="2" charset="2"/>
              </a:rPr>
              <a:t>b</a:t>
            </a:r>
            <a:r>
              <a:rPr lang="tr-TR" sz="4400" dirty="0" smtClean="0">
                <a:solidFill>
                  <a:schemeClr val="accent1"/>
                </a:solidFill>
              </a:rPr>
              <a:t>ilgisayar</a:t>
            </a:r>
            <a:r>
              <a:rPr lang="tr-TR" sz="4400" dirty="0">
                <a:solidFill>
                  <a:schemeClr val="accent1"/>
                </a:solidFill>
              </a:rPr>
              <a:t>, </a:t>
            </a:r>
            <a:r>
              <a:rPr lang="tr-TR" sz="4400" dirty="0" smtClean="0">
                <a:solidFill>
                  <a:schemeClr val="accent1"/>
                </a:solidFill>
              </a:rPr>
              <a:t>televizyon</a:t>
            </a:r>
            <a:r>
              <a:rPr lang="tr-TR" sz="4400" dirty="0">
                <a:solidFill>
                  <a:schemeClr val="accent1"/>
                </a:solidFill>
              </a:rPr>
              <a:t>, tablet vb. </a:t>
            </a:r>
            <a:r>
              <a:rPr lang="tr-TR" sz="4400" b="1" dirty="0">
                <a:solidFill>
                  <a:schemeClr val="accent1"/>
                </a:solidFill>
              </a:rPr>
              <a:t>ekran önünde yemek </a:t>
            </a:r>
            <a:r>
              <a:rPr lang="tr-TR" sz="4400" b="1" dirty="0" smtClean="0">
                <a:solidFill>
                  <a:schemeClr val="accent1"/>
                </a:solidFill>
              </a:rPr>
              <a:t>yemeyelim</a:t>
            </a:r>
            <a:endParaRPr lang="tr-TR" sz="4400" b="1" dirty="0">
              <a:solidFill>
                <a:schemeClr val="accent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2924944"/>
            <a:ext cx="5721139" cy="3816000"/>
          </a:xfrm>
          <a:prstGeom prst="rect">
            <a:avLst/>
          </a:prstGeom>
        </p:spPr>
      </p:pic>
      <p:pic>
        <p:nvPicPr>
          <p:cNvPr id="6" name="Resim 5"/>
          <p:cNvPicPr>
            <a:picLocks noChangeAspect="1"/>
          </p:cNvPicPr>
          <p:nvPr/>
        </p:nvPicPr>
        <p:blipFill>
          <a:blip r:embed="rId3"/>
          <a:stretch>
            <a:fillRect/>
          </a:stretch>
        </p:blipFill>
        <p:spPr>
          <a:xfrm>
            <a:off x="6534424" y="6335083"/>
            <a:ext cx="2592742" cy="504000"/>
          </a:xfrm>
          <a:prstGeom prst="rect">
            <a:avLst/>
          </a:prstGeom>
        </p:spPr>
      </p:pic>
    </p:spTree>
    <p:extLst>
      <p:ext uri="{BB962C8B-B14F-4D97-AF65-F5344CB8AC3E}">
        <p14:creationId xmlns:p14="http://schemas.microsoft.com/office/powerpoint/2010/main" val="2961961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3" cstate="print">
            <a:extLst>
              <a:ext uri="{28A0092B-C50C-407E-A947-70E740481C1C}">
                <a14:useLocalDpi xmlns:a14="http://schemas.microsoft.com/office/drawing/2010/main" val="0"/>
              </a:ext>
            </a:extLst>
          </a:blip>
          <a:srcRect l="9733"/>
          <a:stretch/>
        </p:blipFill>
        <p:spPr>
          <a:xfrm>
            <a:off x="6052399" y="810816"/>
            <a:ext cx="3056003" cy="2258144"/>
          </a:xfrm>
          <a:prstGeom prst="rect">
            <a:avLst/>
          </a:prstGeom>
        </p:spPr>
      </p:pic>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F0000"/>
                </a:solidFill>
                <a:latin typeface="Comic Sans MS" panose="030F0702030302020204" pitchFamily="66" charset="0"/>
              </a:rPr>
              <a:t>Oyun oynayalım, </a:t>
            </a:r>
            <a:r>
              <a:rPr lang="tr-TR" b="1" dirty="0" smtClean="0">
                <a:solidFill>
                  <a:srgbClr val="FF0000"/>
                </a:solidFill>
                <a:latin typeface="Comic Sans MS" panose="030F0702030302020204" pitchFamily="66" charset="0"/>
              </a:rPr>
              <a:t>hareket </a:t>
            </a:r>
            <a:r>
              <a:rPr lang="tr-TR" b="1" dirty="0">
                <a:solidFill>
                  <a:srgbClr val="FF0000"/>
                </a:solidFill>
                <a:latin typeface="Comic Sans MS" panose="030F0702030302020204" pitchFamily="66" charset="0"/>
              </a:rPr>
              <a:t>edelim</a:t>
            </a:r>
            <a:r>
              <a:rPr lang="tr-TR" b="1" dirty="0" smtClean="0">
                <a:solidFill>
                  <a:srgbClr val="FF0000"/>
                </a:solidFill>
                <a:latin typeface="Comic Sans MS" panose="030F0702030302020204" pitchFamily="66" charset="0"/>
              </a:rPr>
              <a:t>!</a:t>
            </a:r>
            <a:endParaRPr lang="tr-TR" sz="4800" b="1" dirty="0">
              <a:solidFill>
                <a:srgbClr val="FF0000"/>
              </a:solidFill>
              <a:latin typeface="Comic Sans MS" panose="030F0702030302020204" pitchFamily="66" charset="0"/>
            </a:endParaRPr>
          </a:p>
        </p:txBody>
      </p:sp>
      <p:pic>
        <p:nvPicPr>
          <p:cNvPr id="2" name="Resim 1"/>
          <p:cNvPicPr>
            <a:picLocks noChangeAspect="1"/>
          </p:cNvPicPr>
          <p:nvPr/>
        </p:nvPicPr>
        <p:blipFill rotWithShape="1">
          <a:blip r:embed="rId4" cstate="print">
            <a:extLst>
              <a:ext uri="{28A0092B-C50C-407E-A947-70E740481C1C}">
                <a14:useLocalDpi xmlns:a14="http://schemas.microsoft.com/office/drawing/2010/main" val="0"/>
              </a:ext>
            </a:extLst>
          </a:blip>
          <a:srcRect l="13340"/>
          <a:stretch/>
        </p:blipFill>
        <p:spPr>
          <a:xfrm>
            <a:off x="0" y="786805"/>
            <a:ext cx="3274474" cy="2520280"/>
          </a:xfrm>
          <a:prstGeom prst="rect">
            <a:avLst/>
          </a:prstGeom>
        </p:spPr>
      </p:pic>
      <p:pic>
        <p:nvPicPr>
          <p:cNvPr id="6" name="Resim 5"/>
          <p:cNvPicPr>
            <a:picLocks noChangeAspect="1"/>
          </p:cNvPicPr>
          <p:nvPr/>
        </p:nvPicPr>
        <p:blipFill rotWithShape="1">
          <a:blip r:embed="rId5" cstate="print">
            <a:extLst>
              <a:ext uri="{28A0092B-C50C-407E-A947-70E740481C1C}">
                <a14:useLocalDpi xmlns:a14="http://schemas.microsoft.com/office/drawing/2010/main" val="0"/>
              </a:ext>
            </a:extLst>
          </a:blip>
          <a:srcRect r="18474"/>
          <a:stretch/>
        </p:blipFill>
        <p:spPr>
          <a:xfrm>
            <a:off x="5826125" y="4386128"/>
            <a:ext cx="3292326" cy="2217078"/>
          </a:xfrm>
          <a:prstGeom prst="rect">
            <a:avLst/>
          </a:prstGeom>
        </p:spPr>
      </p:pic>
      <p:pic>
        <p:nvPicPr>
          <p:cNvPr id="7" name="Resim 6"/>
          <p:cNvPicPr>
            <a:picLocks noChangeAspect="1"/>
          </p:cNvPicPr>
          <p:nvPr/>
        </p:nvPicPr>
        <p:blipFill rotWithShape="1">
          <a:blip r:embed="rId6" cstate="print">
            <a:extLst>
              <a:ext uri="{28A0092B-C50C-407E-A947-70E740481C1C}">
                <a14:useLocalDpi xmlns:a14="http://schemas.microsoft.com/office/drawing/2010/main" val="0"/>
              </a:ext>
            </a:extLst>
          </a:blip>
          <a:srcRect l="4176" t="3131"/>
          <a:stretch/>
        </p:blipFill>
        <p:spPr>
          <a:xfrm>
            <a:off x="2957924" y="2078675"/>
            <a:ext cx="3411026" cy="2299982"/>
          </a:xfrm>
          <a:prstGeom prst="rect">
            <a:avLst/>
          </a:prstGeom>
        </p:spPr>
      </p:pic>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77" y="4221088"/>
            <a:ext cx="3434233" cy="2599714"/>
          </a:xfrm>
          <a:prstGeom prst="rect">
            <a:avLst/>
          </a:prstGeom>
        </p:spPr>
      </p:pic>
      <p:pic>
        <p:nvPicPr>
          <p:cNvPr id="10" name="Resim 9"/>
          <p:cNvPicPr>
            <a:picLocks noChangeAspect="1"/>
          </p:cNvPicPr>
          <p:nvPr/>
        </p:nvPicPr>
        <p:blipFill>
          <a:blip r:embed="rId8"/>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1727106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1008"/>
            <a:ext cx="9144001" cy="864096"/>
          </a:xfrm>
          <a:solidFill>
            <a:schemeClr val="accent6">
              <a:lumMod val="20000"/>
              <a:lumOff val="80000"/>
            </a:schemeClr>
          </a:solidFill>
        </p:spPr>
        <p:txBody>
          <a:bodyPr vert="horz" lIns="91440" tIns="45720" rIns="91440" bIns="45720" rtlCol="0" anchor="ctr">
            <a:noAutofit/>
          </a:bodyPr>
          <a:lstStyle/>
          <a:p>
            <a:r>
              <a:rPr lang="tr-TR" sz="5400" b="1" dirty="0" smtClean="0">
                <a:solidFill>
                  <a:srgbClr val="FF0000"/>
                </a:solidFill>
                <a:latin typeface="Comic Sans MS" panose="030F0702030302020204" pitchFamily="66" charset="0"/>
              </a:rPr>
              <a:t>Beslenme nedir</a:t>
            </a:r>
            <a:r>
              <a:rPr lang="tr-TR" sz="5400" b="1" dirty="0">
                <a:solidFill>
                  <a:srgbClr val="FF0000"/>
                </a:solidFill>
                <a:latin typeface="Comic Sans MS" panose="030F0702030302020204" pitchFamily="66" charset="0"/>
              </a:rPr>
              <a:t>?</a:t>
            </a:r>
          </a:p>
        </p:txBody>
      </p:sp>
      <p:sp>
        <p:nvSpPr>
          <p:cNvPr id="3" name="İçerik Yer Tutucusu 2"/>
          <p:cNvSpPr>
            <a:spLocks noGrp="1"/>
          </p:cNvSpPr>
          <p:nvPr>
            <p:ph idx="1"/>
          </p:nvPr>
        </p:nvSpPr>
        <p:spPr>
          <a:xfrm>
            <a:off x="287523" y="980728"/>
            <a:ext cx="8568952" cy="5184576"/>
          </a:xfrm>
        </p:spPr>
        <p:txBody>
          <a:bodyPr>
            <a:noAutofit/>
          </a:bodyPr>
          <a:lstStyle/>
          <a:p>
            <a:pPr marL="0" indent="0">
              <a:buNone/>
            </a:pPr>
            <a:r>
              <a:rPr lang="tr-TR" sz="4000" b="1" dirty="0" smtClean="0">
                <a:solidFill>
                  <a:srgbClr val="FF0000"/>
                </a:solidFill>
                <a:latin typeface="Comic Sans MS" panose="030F0702030302020204" pitchFamily="66" charset="0"/>
              </a:rPr>
              <a:t>Beslenme</a:t>
            </a:r>
            <a:r>
              <a:rPr lang="tr-TR" sz="4000" b="1" dirty="0">
                <a:solidFill>
                  <a:srgbClr val="FF0000"/>
                </a:solidFill>
                <a:latin typeface="Comic Sans MS" panose="030F0702030302020204" pitchFamily="66" charset="0"/>
              </a:rPr>
              <a:t>;</a:t>
            </a:r>
            <a:r>
              <a:rPr lang="tr-TR" sz="4000" b="1" dirty="0" smtClean="0">
                <a:solidFill>
                  <a:srgbClr val="FF0000"/>
                </a:solidFill>
                <a:latin typeface="Comic Sans MS" panose="030F0702030302020204" pitchFamily="66" charset="0"/>
              </a:rPr>
              <a:t> </a:t>
            </a:r>
            <a:r>
              <a:rPr lang="tr-TR" sz="3600" dirty="0" smtClean="0">
                <a:latin typeface="Comic Sans MS" panose="030F0702030302020204" pitchFamily="66" charset="0"/>
              </a:rPr>
              <a:t>büyümemiz, yaşamı sürdürebilmemiz ve sağlığımızı korumamız için besinleri kullanmaktır</a:t>
            </a:r>
            <a:endParaRPr lang="tr-TR" sz="4400" b="1" dirty="0" smtClean="0">
              <a:solidFill>
                <a:srgbClr val="FF0000"/>
              </a:solidFill>
              <a:latin typeface="Comic Sans MS" panose="030F0702030302020204" pitchFamily="66" charset="0"/>
              <a:sym typeface="Wingdings" panose="05000000000000000000" pitchFamily="2" charset="2"/>
            </a:endParaRPr>
          </a:p>
          <a:p>
            <a:endParaRPr lang="tr-TR" dirty="0" smtClean="0">
              <a:latin typeface="Comic Sans MS" panose="030F0702030302020204" pitchFamily="66" charset="0"/>
            </a:endParaRPr>
          </a:p>
        </p:txBody>
      </p:sp>
      <p:pic>
        <p:nvPicPr>
          <p:cNvPr id="4" name="Picture 2" descr="çocuk beslenme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6338" y="2852936"/>
            <a:ext cx="5312222" cy="34249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Ã¼len yÃ¼z emoji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2060848"/>
            <a:ext cx="720080" cy="720081"/>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5"/>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073652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800" b="1" dirty="0" smtClean="0">
                <a:solidFill>
                  <a:srgbClr val="FF0000"/>
                </a:solidFill>
                <a:latin typeface="Comic Sans MS" panose="030F0702030302020204" pitchFamily="66" charset="0"/>
              </a:rPr>
              <a:t>Spor yapalım, hareket edelim!</a:t>
            </a:r>
            <a:endParaRPr lang="tr-TR" sz="4800" b="1" dirty="0">
              <a:solidFill>
                <a:srgbClr val="FF0000"/>
              </a:solidFill>
              <a:latin typeface="Comic Sans MS" panose="030F0702030302020204" pitchFamily="66" charset="0"/>
            </a:endParaRPr>
          </a:p>
        </p:txBody>
      </p:sp>
      <p:pic>
        <p:nvPicPr>
          <p:cNvPr id="1026" name="Picture 2" descr="spor yapan çocukla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892646"/>
            <a:ext cx="3887324" cy="1943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0" y="892646"/>
            <a:ext cx="2304810" cy="23048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or yapan çocuklar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l="49179"/>
          <a:stretch/>
        </p:blipFill>
        <p:spPr bwMode="auto">
          <a:xfrm>
            <a:off x="49937" y="3541420"/>
            <a:ext cx="2355499"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lgili resim"/>
          <p:cNvPicPr>
            <a:picLocks noChangeAspect="1" noChangeArrowheads="1"/>
          </p:cNvPicPr>
          <p:nvPr/>
        </p:nvPicPr>
        <p:blipFill rotWithShape="1">
          <a:blip r:embed="rId6">
            <a:extLst>
              <a:ext uri="{28A0092B-C50C-407E-A947-70E740481C1C}">
                <a14:useLocalDpi xmlns:a14="http://schemas.microsoft.com/office/drawing/2010/main" val="0"/>
              </a:ext>
            </a:extLst>
          </a:blip>
          <a:srcRect l="29970" b="8393"/>
          <a:stretch/>
        </p:blipFill>
        <p:spPr bwMode="auto">
          <a:xfrm>
            <a:off x="2454527" y="4239876"/>
            <a:ext cx="3397498" cy="260121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por yapan çocuklar ile ilgili görsel sonucu"/>
          <p:cNvPicPr>
            <a:picLocks noChangeAspect="1" noChangeArrowheads="1"/>
          </p:cNvPicPr>
          <p:nvPr/>
        </p:nvPicPr>
        <p:blipFill rotWithShape="1">
          <a:blip r:embed="rId7">
            <a:extLst>
              <a:ext uri="{28A0092B-C50C-407E-A947-70E740481C1C}">
                <a14:useLocalDpi xmlns:a14="http://schemas.microsoft.com/office/drawing/2010/main" val="0"/>
              </a:ext>
            </a:extLst>
          </a:blip>
          <a:srcRect l="24358" r="8863"/>
          <a:stretch/>
        </p:blipFill>
        <p:spPr bwMode="auto">
          <a:xfrm>
            <a:off x="6789712" y="4806981"/>
            <a:ext cx="2267744" cy="19243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por yapan çocuklar ile ilgili görsel sonuc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2668" y="2276872"/>
            <a:ext cx="3762670" cy="2356011"/>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89711" y="764704"/>
            <a:ext cx="2217151" cy="1478840"/>
          </a:xfrm>
          <a:prstGeom prst="rect">
            <a:avLst/>
          </a:prstGeom>
        </p:spPr>
      </p:pic>
      <p:pic>
        <p:nvPicPr>
          <p:cNvPr id="12" name="Resim 11"/>
          <p:cNvPicPr>
            <a:picLocks noChangeAspect="1"/>
          </p:cNvPicPr>
          <p:nvPr/>
        </p:nvPicPr>
        <p:blipFill>
          <a:blip r:embed="rId10"/>
          <a:stretch>
            <a:fillRect/>
          </a:stretch>
        </p:blipFill>
        <p:spPr>
          <a:xfrm>
            <a:off x="20885" y="6335083"/>
            <a:ext cx="2592742" cy="504000"/>
          </a:xfrm>
          <a:prstGeom prst="rect">
            <a:avLst/>
          </a:prstGeom>
        </p:spPr>
      </p:pic>
    </p:spTree>
    <p:extLst>
      <p:ext uri="{BB962C8B-B14F-4D97-AF65-F5344CB8AC3E}">
        <p14:creationId xmlns:p14="http://schemas.microsoft.com/office/powerpoint/2010/main" val="179341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5" r="6053" b="4533"/>
          <a:stretch/>
        </p:blipFill>
        <p:spPr bwMode="auto">
          <a:xfrm>
            <a:off x="2828657" y="2683450"/>
            <a:ext cx="349124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txBox="1">
            <a:spLocks/>
          </p:cNvSpPr>
          <p:nvPr/>
        </p:nvSpPr>
        <p:spPr>
          <a:xfrm>
            <a:off x="2282" y="111351"/>
            <a:ext cx="9144000" cy="24482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5000" b="1" dirty="0">
                <a:solidFill>
                  <a:srgbClr val="00B050"/>
                </a:solidFill>
                <a:latin typeface="Comic Sans MS" panose="030F0702030302020204" pitchFamily="66" charset="0"/>
              </a:rPr>
              <a:t>Y</a:t>
            </a:r>
            <a:r>
              <a:rPr lang="tr-TR" altLang="tr-TR" sz="5000" b="1" dirty="0">
                <a:solidFill>
                  <a:srgbClr val="FF0000"/>
                </a:solidFill>
                <a:latin typeface="Comic Sans MS" panose="030F0702030302020204" pitchFamily="66" charset="0"/>
              </a:rPr>
              <a:t>e</a:t>
            </a:r>
            <a:r>
              <a:rPr lang="tr-TR" altLang="tr-TR" sz="5000" b="1" dirty="0">
                <a:solidFill>
                  <a:srgbClr val="00B0F0"/>
                </a:solidFill>
                <a:latin typeface="Comic Sans MS" panose="030F0702030302020204" pitchFamily="66" charset="0"/>
              </a:rPr>
              <a:t>t</a:t>
            </a:r>
            <a:r>
              <a:rPr lang="tr-TR" altLang="tr-TR" sz="5000" b="1" dirty="0">
                <a:solidFill>
                  <a:schemeClr val="accent4"/>
                </a:solidFill>
                <a:latin typeface="Comic Sans MS" panose="030F0702030302020204" pitchFamily="66" charset="0"/>
              </a:rPr>
              <a:t>e</a:t>
            </a:r>
            <a:r>
              <a:rPr lang="tr-TR" altLang="tr-TR" sz="5000" b="1" dirty="0">
                <a:solidFill>
                  <a:srgbClr val="3366FF"/>
                </a:solidFill>
                <a:latin typeface="Comic Sans MS" panose="030F0702030302020204" pitchFamily="66" charset="0"/>
              </a:rPr>
              <a:t>r</a:t>
            </a:r>
            <a:r>
              <a:rPr lang="tr-TR" altLang="tr-TR" sz="5000" b="1" dirty="0">
                <a:solidFill>
                  <a:srgbClr val="FF00FF"/>
                </a:solidFill>
                <a:latin typeface="Comic Sans MS" panose="030F0702030302020204" pitchFamily="66" charset="0"/>
              </a:rPr>
              <a:t>l</a:t>
            </a:r>
            <a:r>
              <a:rPr lang="tr-TR" altLang="tr-TR" sz="5000" b="1" dirty="0">
                <a:solidFill>
                  <a:srgbClr val="7030A0"/>
                </a:solidFill>
                <a:latin typeface="Comic Sans MS" panose="030F0702030302020204" pitchFamily="66" charset="0"/>
              </a:rPr>
              <a:t>i</a:t>
            </a:r>
            <a:r>
              <a:rPr lang="tr-TR" altLang="tr-TR" sz="5000" b="1" dirty="0">
                <a:solidFill>
                  <a:srgbClr val="00B050"/>
                </a:solidFill>
                <a:latin typeface="Comic Sans MS" panose="030F0702030302020204" pitchFamily="66" charset="0"/>
              </a:rPr>
              <a:t> </a:t>
            </a:r>
            <a:r>
              <a:rPr lang="tr-TR" altLang="tr-TR" sz="5000" b="1" dirty="0">
                <a:solidFill>
                  <a:srgbClr val="FF0000"/>
                </a:solidFill>
                <a:latin typeface="Comic Sans MS" panose="030F0702030302020204" pitchFamily="66" charset="0"/>
              </a:rPr>
              <a:t>v</a:t>
            </a:r>
            <a:r>
              <a:rPr lang="tr-TR" altLang="tr-TR" sz="5000" b="1" dirty="0">
                <a:solidFill>
                  <a:srgbClr val="0070C0"/>
                </a:solidFill>
                <a:latin typeface="Comic Sans MS" panose="030F0702030302020204" pitchFamily="66" charset="0"/>
              </a:rPr>
              <a:t>e</a:t>
            </a:r>
            <a:r>
              <a:rPr lang="tr-TR" altLang="tr-TR" sz="5000" b="1" dirty="0">
                <a:solidFill>
                  <a:srgbClr val="00B050"/>
                </a:solidFill>
                <a:latin typeface="Comic Sans MS" panose="030F0702030302020204" pitchFamily="66" charset="0"/>
              </a:rPr>
              <a:t> </a:t>
            </a:r>
            <a:r>
              <a:rPr lang="tr-TR" altLang="tr-TR" sz="5000" b="1" dirty="0">
                <a:solidFill>
                  <a:srgbClr val="EF19C1"/>
                </a:solidFill>
                <a:latin typeface="Comic Sans MS" panose="030F0702030302020204" pitchFamily="66" charset="0"/>
              </a:rPr>
              <a:t>D</a:t>
            </a:r>
            <a:r>
              <a:rPr lang="tr-TR" altLang="tr-TR" sz="5000" b="1" dirty="0">
                <a:solidFill>
                  <a:srgbClr val="FF0000"/>
                </a:solidFill>
                <a:latin typeface="Comic Sans MS" panose="030F0702030302020204" pitchFamily="66" charset="0"/>
              </a:rPr>
              <a:t>e</a:t>
            </a:r>
            <a:r>
              <a:rPr lang="tr-TR" altLang="tr-TR" sz="5000" b="1" dirty="0">
                <a:solidFill>
                  <a:srgbClr val="00B0F0"/>
                </a:solidFill>
                <a:latin typeface="Comic Sans MS" panose="030F0702030302020204" pitchFamily="66" charset="0"/>
              </a:rPr>
              <a:t>n</a:t>
            </a:r>
            <a:r>
              <a:rPr lang="tr-TR" altLang="tr-TR" sz="5000" b="1" dirty="0">
                <a:solidFill>
                  <a:srgbClr val="FFC000"/>
                </a:solidFill>
                <a:latin typeface="Comic Sans MS" panose="030F0702030302020204" pitchFamily="66" charset="0"/>
              </a:rPr>
              <a:t>g</a:t>
            </a:r>
            <a:r>
              <a:rPr lang="tr-TR" altLang="tr-TR" sz="5000" b="1" dirty="0">
                <a:solidFill>
                  <a:srgbClr val="00B050"/>
                </a:solidFill>
                <a:latin typeface="Comic Sans MS" panose="030F0702030302020204" pitchFamily="66" charset="0"/>
              </a:rPr>
              <a:t>e</a:t>
            </a:r>
            <a:r>
              <a:rPr lang="tr-TR" altLang="tr-TR" sz="5000" b="1" dirty="0">
                <a:solidFill>
                  <a:schemeClr val="accent4"/>
                </a:solidFill>
                <a:latin typeface="Comic Sans MS" panose="030F0702030302020204" pitchFamily="66" charset="0"/>
              </a:rPr>
              <a:t>l</a:t>
            </a:r>
            <a:r>
              <a:rPr lang="tr-TR" altLang="tr-TR" sz="5000" b="1" dirty="0">
                <a:solidFill>
                  <a:srgbClr val="B50B78"/>
                </a:solidFill>
                <a:latin typeface="Comic Sans MS" panose="030F0702030302020204" pitchFamily="66" charset="0"/>
              </a:rPr>
              <a:t>i</a:t>
            </a:r>
            <a:r>
              <a:rPr lang="tr-TR" altLang="tr-TR" sz="5000" b="1" dirty="0">
                <a:solidFill>
                  <a:srgbClr val="00B050"/>
                </a:solidFill>
                <a:latin typeface="Comic Sans MS" panose="030F0702030302020204" pitchFamily="66" charset="0"/>
              </a:rPr>
              <a:t> </a:t>
            </a:r>
            <a:r>
              <a:rPr lang="tr-TR" altLang="tr-TR" sz="5000" b="1" dirty="0">
                <a:solidFill>
                  <a:srgbClr val="FF0000"/>
                </a:solidFill>
                <a:latin typeface="Comic Sans MS" panose="030F0702030302020204" pitchFamily="66" charset="0"/>
              </a:rPr>
              <a:t>B</a:t>
            </a:r>
            <a:r>
              <a:rPr lang="tr-TR" altLang="tr-TR" sz="5000" b="1" dirty="0">
                <a:solidFill>
                  <a:srgbClr val="92D050"/>
                </a:solidFill>
                <a:latin typeface="Comic Sans MS" panose="030F0702030302020204" pitchFamily="66" charset="0"/>
              </a:rPr>
              <a:t>e</a:t>
            </a:r>
            <a:r>
              <a:rPr lang="tr-TR" altLang="tr-TR" sz="5000" b="1" dirty="0">
                <a:solidFill>
                  <a:srgbClr val="EF19C1"/>
                </a:solidFill>
                <a:latin typeface="Comic Sans MS" panose="030F0702030302020204" pitchFamily="66" charset="0"/>
              </a:rPr>
              <a:t>s</a:t>
            </a:r>
            <a:r>
              <a:rPr lang="tr-TR" altLang="tr-TR" sz="5000" b="1" dirty="0">
                <a:solidFill>
                  <a:srgbClr val="3366FF"/>
                </a:solidFill>
                <a:latin typeface="Comic Sans MS" panose="030F0702030302020204" pitchFamily="66" charset="0"/>
              </a:rPr>
              <a:t>l</a:t>
            </a:r>
            <a:r>
              <a:rPr lang="tr-TR" altLang="tr-TR" sz="5000" b="1" dirty="0">
                <a:solidFill>
                  <a:schemeClr val="accent4"/>
                </a:solidFill>
                <a:latin typeface="Comic Sans MS" panose="030F0702030302020204" pitchFamily="66" charset="0"/>
              </a:rPr>
              <a:t>e</a:t>
            </a:r>
            <a:r>
              <a:rPr lang="tr-TR" altLang="tr-TR" sz="5000" b="1" dirty="0">
                <a:solidFill>
                  <a:srgbClr val="00B050"/>
                </a:solidFill>
                <a:latin typeface="Comic Sans MS" panose="030F0702030302020204" pitchFamily="66" charset="0"/>
              </a:rPr>
              <a:t>n</a:t>
            </a:r>
            <a:r>
              <a:rPr lang="tr-TR" altLang="tr-TR" sz="5000" b="1" dirty="0">
                <a:solidFill>
                  <a:srgbClr val="C00000"/>
                </a:solidFill>
                <a:latin typeface="Comic Sans MS" panose="030F0702030302020204" pitchFamily="66" charset="0"/>
              </a:rPr>
              <a:t>e</a:t>
            </a:r>
            <a:r>
              <a:rPr lang="tr-TR" altLang="tr-TR" sz="5000" b="1" dirty="0">
                <a:solidFill>
                  <a:srgbClr val="FFC000"/>
                </a:solidFill>
                <a:latin typeface="Comic Sans MS" panose="030F0702030302020204" pitchFamily="66" charset="0"/>
              </a:rPr>
              <a:t>l</a:t>
            </a:r>
            <a:r>
              <a:rPr lang="tr-TR" altLang="tr-TR" sz="5000" b="1" dirty="0">
                <a:solidFill>
                  <a:srgbClr val="EF19C1"/>
                </a:solidFill>
                <a:latin typeface="Comic Sans MS" panose="030F0702030302020204" pitchFamily="66" charset="0"/>
              </a:rPr>
              <a:t>i</a:t>
            </a:r>
            <a:r>
              <a:rPr lang="tr-TR" altLang="tr-TR" sz="5000" b="1" dirty="0">
                <a:solidFill>
                  <a:srgbClr val="7030A0"/>
                </a:solidFill>
                <a:latin typeface="Comic Sans MS" panose="030F0702030302020204" pitchFamily="66" charset="0"/>
              </a:rPr>
              <a:t>m </a:t>
            </a:r>
            <a:endParaRPr lang="tr-TR" altLang="tr-TR" sz="5000" b="1" dirty="0" smtClean="0">
              <a:solidFill>
                <a:srgbClr val="7030A0"/>
              </a:solidFill>
              <a:latin typeface="Comic Sans MS" panose="030F0702030302020204" pitchFamily="66" charset="0"/>
            </a:endParaRPr>
          </a:p>
          <a:p>
            <a:r>
              <a:rPr lang="tr-TR" sz="5000" b="1" dirty="0" smtClean="0">
                <a:solidFill>
                  <a:srgbClr val="00B0F0"/>
                </a:solidFill>
                <a:latin typeface="Comic Sans MS" panose="030F0702030302020204" pitchFamily="66" charset="0"/>
              </a:rPr>
              <a:t>Hareket Edelim</a:t>
            </a:r>
            <a:r>
              <a:rPr lang="tr-TR" sz="5000" b="1" dirty="0" smtClean="0">
                <a:solidFill>
                  <a:srgbClr val="C00000"/>
                </a:solidFill>
                <a:latin typeface="Comic Sans MS" panose="030F0702030302020204" pitchFamily="66" charset="0"/>
              </a:rPr>
              <a:t/>
            </a:r>
            <a:br>
              <a:rPr lang="tr-TR" sz="5000" b="1" dirty="0" smtClean="0">
                <a:solidFill>
                  <a:srgbClr val="C00000"/>
                </a:solidFill>
                <a:latin typeface="Comic Sans MS" panose="030F0702030302020204" pitchFamily="66" charset="0"/>
              </a:rPr>
            </a:br>
            <a:r>
              <a:rPr lang="tr-TR" sz="5000" b="1" dirty="0" smtClean="0">
                <a:solidFill>
                  <a:srgbClr val="FF0000"/>
                </a:solidFill>
                <a:latin typeface="Comic Sans MS" panose="030F0702030302020204" pitchFamily="66" charset="0"/>
              </a:rPr>
              <a:t>Sağlıklı Büyüyelim </a:t>
            </a:r>
            <a:endParaRPr lang="tr-TR" sz="5000" b="1" dirty="0">
              <a:solidFill>
                <a:srgbClr val="FF0000"/>
              </a:solidFill>
              <a:latin typeface="Comic Sans MS" panose="030F0702030302020204" pitchFamily="66" charset="0"/>
            </a:endParaRPr>
          </a:p>
        </p:txBody>
      </p:sp>
      <p:pic>
        <p:nvPicPr>
          <p:cNvPr id="7" name="Resim 6"/>
          <p:cNvPicPr>
            <a:picLocks noChangeAspect="1"/>
          </p:cNvPicPr>
          <p:nvPr/>
        </p:nvPicPr>
        <p:blipFill>
          <a:blip r:embed="rId4"/>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137369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withEffect">
                                  <p:stCondLst>
                                    <p:cond delay="0"/>
                                  </p:stCondLst>
                                  <p:childTnLst>
                                    <p:animRot by="21600000">
                                      <p:cBhvr>
                                        <p:cTn id="6" dur="3000" fill="hold"/>
                                        <p:tgtEl>
                                          <p:spTgt spid="10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6">
              <a:lumMod val="20000"/>
              <a:lumOff val="80000"/>
            </a:schemeClr>
          </a:solidFill>
        </p:spPr>
        <p:txBody>
          <a:bodyPr anchor="ctr">
            <a:noAutofit/>
          </a:bodyPr>
          <a:lstStyle/>
          <a:p>
            <a:pPr marL="0" indent="0" algn="ctr">
              <a:buNone/>
            </a:pPr>
            <a:r>
              <a:rPr lang="tr-TR" sz="2800" dirty="0">
                <a:solidFill>
                  <a:srgbClr val="00B0F0"/>
                </a:solidFill>
              </a:rPr>
              <a:t>Materyali Hazırlayanlar</a:t>
            </a:r>
            <a:br>
              <a:rPr lang="tr-TR" sz="2800" dirty="0">
                <a:solidFill>
                  <a:srgbClr val="00B0F0"/>
                </a:solidFill>
              </a:rPr>
            </a:br>
            <a:r>
              <a:rPr lang="tr-TR" sz="2800" dirty="0">
                <a:solidFill>
                  <a:srgbClr val="00B0F0"/>
                </a:solidFill>
              </a:rPr>
              <a:t>(Soyadına göre alfabetik sıra ile</a:t>
            </a:r>
            <a:r>
              <a:rPr lang="tr-TR" sz="2800" dirty="0" smtClean="0">
                <a:solidFill>
                  <a:srgbClr val="00B0F0"/>
                </a:solidFill>
              </a:rPr>
              <a:t>)</a:t>
            </a:r>
          </a:p>
          <a:p>
            <a:pPr marL="0" indent="0" algn="ctr">
              <a:buNone/>
            </a:pPr>
            <a:endParaRPr lang="tr-TR" sz="2800" dirty="0">
              <a:ea typeface="+mj-ea"/>
              <a:cs typeface="+mj-cs"/>
            </a:endParaRPr>
          </a:p>
          <a:p>
            <a:pPr marL="0" indent="0" algn="ctr">
              <a:buNone/>
            </a:pPr>
            <a:r>
              <a:rPr lang="tr-TR" sz="2800" dirty="0" smtClean="0">
                <a:ea typeface="+mj-ea"/>
                <a:cs typeface="+mj-cs"/>
              </a:rPr>
              <a:t>Prof. Dr. Berrin AKMAN</a:t>
            </a:r>
          </a:p>
          <a:p>
            <a:pPr marL="0" indent="0" algn="ctr">
              <a:buNone/>
            </a:pPr>
            <a:r>
              <a:rPr lang="tr-TR" sz="2800" dirty="0" smtClean="0">
                <a:ea typeface="+mj-ea"/>
                <a:cs typeface="+mj-cs"/>
              </a:rPr>
              <a:t>Dyt</a:t>
            </a:r>
            <a:r>
              <a:rPr lang="tr-TR" sz="2800" dirty="0">
                <a:ea typeface="+mj-ea"/>
                <a:cs typeface="+mj-cs"/>
              </a:rPr>
              <a:t>. H. Berna KARAKAŞ</a:t>
            </a:r>
          </a:p>
          <a:p>
            <a:pPr marL="0" indent="0" algn="ctr">
              <a:buNone/>
            </a:pPr>
            <a:r>
              <a:rPr lang="tr-TR" sz="2800" dirty="0">
                <a:ea typeface="+mj-ea"/>
                <a:cs typeface="+mj-cs"/>
              </a:rPr>
              <a:t>Öğr. Gör. </a:t>
            </a:r>
            <a:r>
              <a:rPr lang="tr-TR" sz="2800" dirty="0" smtClean="0">
                <a:ea typeface="+mj-ea"/>
                <a:cs typeface="+mj-cs"/>
              </a:rPr>
              <a:t>Dr. Asiye </a:t>
            </a:r>
            <a:r>
              <a:rPr lang="tr-TR" sz="2800" dirty="0">
                <a:ea typeface="+mj-ea"/>
                <a:cs typeface="+mj-cs"/>
              </a:rPr>
              <a:t>UĞRAŞ </a:t>
            </a:r>
            <a:r>
              <a:rPr lang="tr-TR" sz="2800" dirty="0" smtClean="0">
                <a:ea typeface="+mj-ea"/>
                <a:cs typeface="+mj-cs"/>
              </a:rPr>
              <a:t>DİKMEN</a:t>
            </a:r>
          </a:p>
          <a:p>
            <a:pPr marL="0" indent="0" algn="ctr">
              <a:buNone/>
            </a:pPr>
            <a:r>
              <a:rPr lang="tr-TR" sz="2800" dirty="0" smtClean="0">
                <a:ea typeface="+mj-ea"/>
                <a:cs typeface="+mj-cs"/>
              </a:rPr>
              <a:t>Prof. Dr. Nurcan </a:t>
            </a:r>
            <a:r>
              <a:rPr lang="tr-TR" sz="2800" smtClean="0">
                <a:ea typeface="+mj-ea"/>
                <a:cs typeface="+mj-cs"/>
              </a:rPr>
              <a:t>YABANCI </a:t>
            </a:r>
            <a:r>
              <a:rPr lang="tr-TR" sz="2800" smtClean="0">
                <a:ea typeface="+mj-ea"/>
                <a:cs typeface="+mj-cs"/>
              </a:rPr>
              <a:t>AYHAN</a:t>
            </a:r>
            <a:endParaRPr lang="tr-TR" sz="2800" dirty="0">
              <a:ea typeface="+mj-ea"/>
              <a:cs typeface="+mj-cs"/>
            </a:endParaRPr>
          </a:p>
        </p:txBody>
      </p:sp>
    </p:spTree>
    <p:extLst>
      <p:ext uri="{BB962C8B-B14F-4D97-AF65-F5344CB8AC3E}">
        <p14:creationId xmlns:p14="http://schemas.microsoft.com/office/powerpoint/2010/main" val="3143343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ğlıklı beslenen çocu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209083"/>
            <a:ext cx="5477212" cy="364502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1" y="2336"/>
            <a:ext cx="9144001" cy="864096"/>
          </a:xfrm>
          <a:solidFill>
            <a:schemeClr val="accent6">
              <a:lumMod val="20000"/>
              <a:lumOff val="80000"/>
            </a:schemeClr>
          </a:solidFill>
        </p:spPr>
        <p:txBody>
          <a:bodyPr vert="horz" lIns="91440" tIns="45720" rIns="91440" bIns="45720" rtlCol="0" anchor="ctr">
            <a:noAutofit/>
          </a:bodyPr>
          <a:lstStyle/>
          <a:p>
            <a:r>
              <a:rPr lang="tr-TR" altLang="tr-TR" sz="4000" b="1" dirty="0">
                <a:solidFill>
                  <a:srgbClr val="00B050"/>
                </a:solidFill>
                <a:latin typeface="Comic Sans MS" panose="030F0702030302020204" pitchFamily="66" charset="0"/>
              </a:rPr>
              <a:t>Y</a:t>
            </a:r>
            <a:r>
              <a:rPr lang="tr-TR" altLang="tr-TR" sz="4000" b="1" dirty="0">
                <a:solidFill>
                  <a:srgbClr val="FF0000"/>
                </a:solidFill>
                <a:latin typeface="Comic Sans MS" panose="030F0702030302020204" pitchFamily="66" charset="0"/>
              </a:rPr>
              <a:t>e</a:t>
            </a:r>
            <a:r>
              <a:rPr lang="tr-TR" altLang="tr-TR" sz="4000" b="1" dirty="0">
                <a:solidFill>
                  <a:srgbClr val="00B0F0"/>
                </a:solidFill>
                <a:latin typeface="Comic Sans MS" panose="030F0702030302020204" pitchFamily="66" charset="0"/>
              </a:rPr>
              <a:t>t</a:t>
            </a:r>
            <a:r>
              <a:rPr lang="tr-TR" altLang="tr-TR" sz="4000" b="1" dirty="0">
                <a:solidFill>
                  <a:schemeClr val="accent4"/>
                </a:solidFill>
                <a:latin typeface="Comic Sans MS" panose="030F0702030302020204" pitchFamily="66" charset="0"/>
              </a:rPr>
              <a:t>e</a:t>
            </a:r>
            <a:r>
              <a:rPr lang="tr-TR" altLang="tr-TR" sz="4000" b="1" dirty="0">
                <a:solidFill>
                  <a:srgbClr val="3366FF"/>
                </a:solidFill>
                <a:latin typeface="Comic Sans MS" panose="030F0702030302020204" pitchFamily="66" charset="0"/>
              </a:rPr>
              <a:t>r</a:t>
            </a:r>
            <a:r>
              <a:rPr lang="tr-TR" altLang="tr-TR" sz="4000" b="1" dirty="0">
                <a:solidFill>
                  <a:srgbClr val="FF00FF"/>
                </a:solidFill>
                <a:latin typeface="Comic Sans MS" panose="030F0702030302020204" pitchFamily="66" charset="0"/>
              </a:rPr>
              <a:t>l</a:t>
            </a:r>
            <a:r>
              <a:rPr lang="tr-TR" altLang="tr-TR" sz="4000" b="1" dirty="0">
                <a:solidFill>
                  <a:srgbClr val="7030A0"/>
                </a:solidFill>
                <a:latin typeface="Comic Sans MS" panose="030F0702030302020204" pitchFamily="66" charset="0"/>
              </a:rPr>
              <a:t>i</a:t>
            </a:r>
            <a:r>
              <a:rPr lang="tr-TR" altLang="tr-TR" sz="4000" b="1" dirty="0">
                <a:solidFill>
                  <a:srgbClr val="00B050"/>
                </a:solidFill>
                <a:latin typeface="Comic Sans MS" panose="030F0702030302020204" pitchFamily="66" charset="0"/>
              </a:rPr>
              <a:t> </a:t>
            </a:r>
            <a:r>
              <a:rPr lang="tr-TR" altLang="tr-TR" sz="4000" b="1" dirty="0">
                <a:solidFill>
                  <a:srgbClr val="FF0000"/>
                </a:solidFill>
                <a:latin typeface="Comic Sans MS" panose="030F0702030302020204" pitchFamily="66" charset="0"/>
              </a:rPr>
              <a:t>v</a:t>
            </a:r>
            <a:r>
              <a:rPr lang="tr-TR" altLang="tr-TR" sz="4000" b="1" dirty="0">
                <a:solidFill>
                  <a:srgbClr val="0070C0"/>
                </a:solidFill>
                <a:latin typeface="Comic Sans MS" panose="030F0702030302020204" pitchFamily="66" charset="0"/>
              </a:rPr>
              <a:t>e</a:t>
            </a:r>
            <a:r>
              <a:rPr lang="tr-TR" altLang="tr-TR" sz="4000" b="1" dirty="0">
                <a:solidFill>
                  <a:srgbClr val="00B050"/>
                </a:solidFill>
                <a:latin typeface="Comic Sans MS" panose="030F0702030302020204" pitchFamily="66" charset="0"/>
              </a:rPr>
              <a:t> </a:t>
            </a:r>
            <a:r>
              <a:rPr lang="tr-TR" altLang="tr-TR" sz="4000" b="1" dirty="0">
                <a:solidFill>
                  <a:srgbClr val="EF19C1"/>
                </a:solidFill>
                <a:latin typeface="Comic Sans MS" panose="030F0702030302020204" pitchFamily="66" charset="0"/>
              </a:rPr>
              <a:t>D</a:t>
            </a:r>
            <a:r>
              <a:rPr lang="tr-TR" altLang="tr-TR" sz="4000" b="1" dirty="0">
                <a:solidFill>
                  <a:srgbClr val="FF0000"/>
                </a:solidFill>
                <a:latin typeface="Comic Sans MS" panose="030F0702030302020204" pitchFamily="66" charset="0"/>
              </a:rPr>
              <a:t>e</a:t>
            </a:r>
            <a:r>
              <a:rPr lang="tr-TR" altLang="tr-TR" sz="4000" b="1" dirty="0">
                <a:solidFill>
                  <a:srgbClr val="00B0F0"/>
                </a:solidFill>
                <a:latin typeface="Comic Sans MS" panose="030F0702030302020204" pitchFamily="66" charset="0"/>
              </a:rPr>
              <a:t>n</a:t>
            </a:r>
            <a:r>
              <a:rPr lang="tr-TR" altLang="tr-TR" sz="4000" b="1" dirty="0">
                <a:solidFill>
                  <a:srgbClr val="FFC000"/>
                </a:solidFill>
                <a:latin typeface="Comic Sans MS" panose="030F0702030302020204" pitchFamily="66" charset="0"/>
              </a:rPr>
              <a:t>g</a:t>
            </a:r>
            <a:r>
              <a:rPr lang="tr-TR" altLang="tr-TR" sz="4000" b="1" dirty="0">
                <a:solidFill>
                  <a:srgbClr val="00B050"/>
                </a:solidFill>
                <a:latin typeface="Comic Sans MS" panose="030F0702030302020204" pitchFamily="66" charset="0"/>
              </a:rPr>
              <a:t>e</a:t>
            </a:r>
            <a:r>
              <a:rPr lang="tr-TR" altLang="tr-TR" sz="4000" b="1" dirty="0">
                <a:solidFill>
                  <a:schemeClr val="accent4"/>
                </a:solidFill>
                <a:latin typeface="Comic Sans MS" panose="030F0702030302020204" pitchFamily="66" charset="0"/>
              </a:rPr>
              <a:t>l</a:t>
            </a:r>
            <a:r>
              <a:rPr lang="tr-TR" altLang="tr-TR" sz="4000" b="1" dirty="0">
                <a:solidFill>
                  <a:srgbClr val="B50B78"/>
                </a:solidFill>
                <a:latin typeface="Comic Sans MS" panose="030F0702030302020204" pitchFamily="66" charset="0"/>
              </a:rPr>
              <a:t>i</a:t>
            </a:r>
            <a:r>
              <a:rPr lang="tr-TR" altLang="tr-TR" sz="4000" b="1" dirty="0">
                <a:solidFill>
                  <a:srgbClr val="00B050"/>
                </a:solidFill>
                <a:latin typeface="Comic Sans MS" panose="030F0702030302020204" pitchFamily="66" charset="0"/>
              </a:rPr>
              <a:t> </a:t>
            </a:r>
            <a:r>
              <a:rPr lang="tr-TR" altLang="tr-TR" sz="4000" b="1" dirty="0" smtClean="0">
                <a:solidFill>
                  <a:srgbClr val="FF0000"/>
                </a:solidFill>
                <a:latin typeface="Comic Sans MS" panose="030F0702030302020204" pitchFamily="66" charset="0"/>
              </a:rPr>
              <a:t>B</a:t>
            </a:r>
            <a:r>
              <a:rPr lang="tr-TR" altLang="tr-TR" sz="4000" b="1" dirty="0" smtClean="0">
                <a:solidFill>
                  <a:srgbClr val="92D050"/>
                </a:solidFill>
                <a:latin typeface="Comic Sans MS" panose="030F0702030302020204" pitchFamily="66" charset="0"/>
              </a:rPr>
              <a:t>e</a:t>
            </a:r>
            <a:r>
              <a:rPr lang="tr-TR" altLang="tr-TR" sz="4000" b="1" dirty="0" smtClean="0">
                <a:solidFill>
                  <a:srgbClr val="EF19C1"/>
                </a:solidFill>
                <a:latin typeface="Comic Sans MS" panose="030F0702030302020204" pitchFamily="66" charset="0"/>
              </a:rPr>
              <a:t>s</a:t>
            </a:r>
            <a:r>
              <a:rPr lang="tr-TR" altLang="tr-TR" sz="4000" b="1" dirty="0" smtClean="0">
                <a:solidFill>
                  <a:srgbClr val="3366FF"/>
                </a:solidFill>
                <a:latin typeface="Comic Sans MS" panose="030F0702030302020204" pitchFamily="66" charset="0"/>
              </a:rPr>
              <a:t>l</a:t>
            </a:r>
            <a:r>
              <a:rPr lang="tr-TR" altLang="tr-TR" sz="4000" b="1" dirty="0" smtClean="0">
                <a:solidFill>
                  <a:schemeClr val="accent4"/>
                </a:solidFill>
                <a:latin typeface="Comic Sans MS" panose="030F0702030302020204" pitchFamily="66" charset="0"/>
              </a:rPr>
              <a:t>e</a:t>
            </a:r>
            <a:r>
              <a:rPr lang="tr-TR" altLang="tr-TR" sz="4000" b="1" dirty="0" smtClean="0">
                <a:solidFill>
                  <a:srgbClr val="00B050"/>
                </a:solidFill>
                <a:latin typeface="Comic Sans MS" panose="030F0702030302020204" pitchFamily="66" charset="0"/>
              </a:rPr>
              <a:t>n</a:t>
            </a:r>
            <a:r>
              <a:rPr lang="tr-TR" altLang="tr-TR" sz="4000" b="1" dirty="0" smtClean="0">
                <a:solidFill>
                  <a:srgbClr val="FFC000"/>
                </a:solidFill>
                <a:latin typeface="Comic Sans MS" panose="030F0702030302020204" pitchFamily="66" charset="0"/>
              </a:rPr>
              <a:t>m</a:t>
            </a:r>
            <a:r>
              <a:rPr lang="tr-TR" altLang="tr-TR" sz="4000" b="1" dirty="0" smtClean="0">
                <a:solidFill>
                  <a:srgbClr val="C00000"/>
                </a:solidFill>
                <a:latin typeface="Comic Sans MS" panose="030F0702030302020204" pitchFamily="66" charset="0"/>
              </a:rPr>
              <a:t>e </a:t>
            </a:r>
            <a:r>
              <a:rPr lang="tr-TR" altLang="tr-TR" sz="4000" b="1" dirty="0" smtClean="0">
                <a:latin typeface="Comic Sans MS" panose="030F0702030302020204" pitchFamily="66" charset="0"/>
              </a:rPr>
              <a:t>nedir?</a:t>
            </a:r>
            <a:endParaRPr lang="tr-TR" sz="4200" b="1" dirty="0">
              <a:latin typeface="Comic Sans MS" panose="030F0702030302020204" pitchFamily="66" charset="0"/>
            </a:endParaRPr>
          </a:p>
        </p:txBody>
      </p:sp>
      <p:sp>
        <p:nvSpPr>
          <p:cNvPr id="3" name="İçerik Yer Tutucusu 2"/>
          <p:cNvSpPr>
            <a:spLocks noGrp="1"/>
          </p:cNvSpPr>
          <p:nvPr>
            <p:ph idx="1"/>
          </p:nvPr>
        </p:nvSpPr>
        <p:spPr>
          <a:xfrm>
            <a:off x="107504" y="1052736"/>
            <a:ext cx="8928992" cy="2160240"/>
          </a:xfrm>
        </p:spPr>
        <p:txBody>
          <a:bodyPr>
            <a:noAutofit/>
          </a:bodyPr>
          <a:lstStyle/>
          <a:p>
            <a:pPr marL="0" indent="0" algn="ctr">
              <a:buNone/>
            </a:pPr>
            <a:r>
              <a:rPr lang="tr-TR" sz="4000" dirty="0">
                <a:latin typeface="Comic Sans MS" panose="030F0702030302020204" pitchFamily="66" charset="0"/>
              </a:rPr>
              <a:t>V</a:t>
            </a:r>
            <a:r>
              <a:rPr lang="tr-TR" sz="4000" dirty="0" smtClean="0">
                <a:latin typeface="Comic Sans MS" panose="030F0702030302020204" pitchFamily="66" charset="0"/>
              </a:rPr>
              <a:t>ücudumuzun büyümesi, yenilenmesi ve çalışması için gerekli olan </a:t>
            </a:r>
            <a:r>
              <a:rPr lang="tr-TR" sz="4000" dirty="0" smtClean="0">
                <a:solidFill>
                  <a:srgbClr val="FF0000"/>
                </a:solidFill>
                <a:latin typeface="Comic Sans MS" panose="030F0702030302020204" pitchFamily="66" charset="0"/>
              </a:rPr>
              <a:t>enerji ve besin öğelerini</a:t>
            </a:r>
            <a:r>
              <a:rPr lang="tr-TR" sz="4000" dirty="0" smtClean="0">
                <a:latin typeface="Comic Sans MS" panose="030F0702030302020204" pitchFamily="66" charset="0"/>
              </a:rPr>
              <a:t> </a:t>
            </a:r>
            <a:r>
              <a:rPr lang="tr-TR" sz="4000" dirty="0" smtClean="0">
                <a:solidFill>
                  <a:srgbClr val="FFC000"/>
                </a:solidFill>
                <a:latin typeface="Comic Sans MS" panose="030F0702030302020204" pitchFamily="66" charset="0"/>
              </a:rPr>
              <a:t>yeterli miktarlarda </a:t>
            </a:r>
            <a:r>
              <a:rPr lang="tr-TR" sz="4000" dirty="0" smtClean="0">
                <a:latin typeface="Comic Sans MS" panose="030F0702030302020204" pitchFamily="66" charset="0"/>
              </a:rPr>
              <a:t>almaktır</a:t>
            </a:r>
            <a:endParaRPr lang="tr-TR" sz="4400" b="1" dirty="0">
              <a:latin typeface="Comic Sans MS" panose="030F0702030302020204" pitchFamily="66" charset="0"/>
            </a:endParaRPr>
          </a:p>
        </p:txBody>
      </p:sp>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7092280" y="2795653"/>
            <a:ext cx="787484" cy="8268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5"/>
          <a:stretch>
            <a:fillRect/>
          </a:stretch>
        </p:blipFill>
        <p:spPr>
          <a:xfrm>
            <a:off x="6537064" y="6344414"/>
            <a:ext cx="2592742" cy="504000"/>
          </a:xfrm>
          <a:prstGeom prst="rect">
            <a:avLst/>
          </a:prstGeom>
        </p:spPr>
      </p:pic>
    </p:spTree>
    <p:extLst>
      <p:ext uri="{BB962C8B-B14F-4D97-AF65-F5344CB8AC3E}">
        <p14:creationId xmlns:p14="http://schemas.microsoft.com/office/powerpoint/2010/main" val="3838642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199" y="1844824"/>
            <a:ext cx="8229600" cy="4525963"/>
          </a:xfrm>
        </p:spPr>
        <p:txBody>
          <a:bodyPr/>
          <a:lstStyle/>
          <a:p>
            <a:pPr marL="0" indent="0">
              <a:buNone/>
            </a:pPr>
            <a:r>
              <a:rPr lang="tr-TR" altLang="tr-TR" dirty="0">
                <a:solidFill>
                  <a:srgbClr val="00B050"/>
                </a:solidFill>
                <a:latin typeface="Comic Sans MS" panose="030F0702030302020204" pitchFamily="66" charset="0"/>
              </a:rPr>
              <a:t>Y</a:t>
            </a:r>
            <a:r>
              <a:rPr lang="tr-TR" altLang="tr-TR" dirty="0">
                <a:solidFill>
                  <a:srgbClr val="FF0000"/>
                </a:solidFill>
                <a:latin typeface="Comic Sans MS" panose="030F0702030302020204" pitchFamily="66" charset="0"/>
              </a:rPr>
              <a:t>e</a:t>
            </a:r>
            <a:r>
              <a:rPr lang="tr-TR" altLang="tr-TR" dirty="0">
                <a:solidFill>
                  <a:srgbClr val="00B0F0"/>
                </a:solidFill>
                <a:latin typeface="Comic Sans MS" panose="030F0702030302020204" pitchFamily="66" charset="0"/>
              </a:rPr>
              <a:t>t</a:t>
            </a:r>
            <a:r>
              <a:rPr lang="tr-TR" altLang="tr-TR" dirty="0">
                <a:solidFill>
                  <a:schemeClr val="accent4"/>
                </a:solidFill>
                <a:latin typeface="Comic Sans MS" panose="030F0702030302020204" pitchFamily="66" charset="0"/>
              </a:rPr>
              <a:t>e</a:t>
            </a:r>
            <a:r>
              <a:rPr lang="tr-TR" altLang="tr-TR" dirty="0">
                <a:solidFill>
                  <a:srgbClr val="3366FF"/>
                </a:solidFill>
                <a:latin typeface="Comic Sans MS" panose="030F0702030302020204" pitchFamily="66" charset="0"/>
              </a:rPr>
              <a:t>r</a:t>
            </a:r>
            <a:r>
              <a:rPr lang="tr-TR" altLang="tr-TR" dirty="0">
                <a:solidFill>
                  <a:srgbClr val="FF00FF"/>
                </a:solidFill>
                <a:latin typeface="Comic Sans MS" panose="030F0702030302020204" pitchFamily="66" charset="0"/>
              </a:rPr>
              <a:t>l</a:t>
            </a:r>
            <a:r>
              <a:rPr lang="tr-TR" altLang="tr-TR" dirty="0">
                <a:solidFill>
                  <a:srgbClr val="7030A0"/>
                </a:solidFill>
                <a:latin typeface="Comic Sans MS" panose="030F0702030302020204" pitchFamily="66" charset="0"/>
              </a:rPr>
              <a:t>i</a:t>
            </a:r>
            <a:r>
              <a:rPr lang="tr-TR" altLang="tr-TR" dirty="0">
                <a:solidFill>
                  <a:srgbClr val="00B050"/>
                </a:solidFill>
                <a:latin typeface="Comic Sans MS" panose="030F0702030302020204" pitchFamily="66" charset="0"/>
              </a:rPr>
              <a:t> </a:t>
            </a:r>
            <a:r>
              <a:rPr lang="tr-TR" altLang="tr-TR" dirty="0">
                <a:solidFill>
                  <a:srgbClr val="FF0000"/>
                </a:solidFill>
                <a:latin typeface="Comic Sans MS" panose="030F0702030302020204" pitchFamily="66" charset="0"/>
              </a:rPr>
              <a:t>v</a:t>
            </a:r>
            <a:r>
              <a:rPr lang="tr-TR" altLang="tr-TR" dirty="0">
                <a:solidFill>
                  <a:srgbClr val="0070C0"/>
                </a:solidFill>
                <a:latin typeface="Comic Sans MS" panose="030F0702030302020204" pitchFamily="66" charset="0"/>
              </a:rPr>
              <a:t>e</a:t>
            </a:r>
            <a:r>
              <a:rPr lang="tr-TR" altLang="tr-TR" dirty="0">
                <a:solidFill>
                  <a:srgbClr val="00B050"/>
                </a:solidFill>
                <a:latin typeface="Comic Sans MS" panose="030F0702030302020204" pitchFamily="66" charset="0"/>
              </a:rPr>
              <a:t> </a:t>
            </a:r>
            <a:r>
              <a:rPr lang="tr-TR" altLang="tr-TR" dirty="0" smtClean="0">
                <a:solidFill>
                  <a:srgbClr val="EF19C1"/>
                </a:solidFill>
                <a:latin typeface="Comic Sans MS" panose="030F0702030302020204" pitchFamily="66" charset="0"/>
              </a:rPr>
              <a:t>d</a:t>
            </a:r>
            <a:r>
              <a:rPr lang="tr-TR" altLang="tr-TR" dirty="0" smtClean="0">
                <a:solidFill>
                  <a:srgbClr val="FF0000"/>
                </a:solidFill>
                <a:latin typeface="Comic Sans MS" panose="030F0702030302020204" pitchFamily="66" charset="0"/>
              </a:rPr>
              <a:t>e</a:t>
            </a:r>
            <a:r>
              <a:rPr lang="tr-TR" altLang="tr-TR" dirty="0" smtClean="0">
                <a:solidFill>
                  <a:srgbClr val="00B0F0"/>
                </a:solidFill>
                <a:latin typeface="Comic Sans MS" panose="030F0702030302020204" pitchFamily="66" charset="0"/>
              </a:rPr>
              <a:t>n</a:t>
            </a:r>
            <a:r>
              <a:rPr lang="tr-TR" altLang="tr-TR" dirty="0" smtClean="0">
                <a:solidFill>
                  <a:srgbClr val="FFC000"/>
                </a:solidFill>
                <a:latin typeface="Comic Sans MS" panose="030F0702030302020204" pitchFamily="66" charset="0"/>
              </a:rPr>
              <a:t>g</a:t>
            </a:r>
            <a:r>
              <a:rPr lang="tr-TR" altLang="tr-TR" dirty="0" smtClean="0">
                <a:solidFill>
                  <a:srgbClr val="00B050"/>
                </a:solidFill>
                <a:latin typeface="Comic Sans MS" panose="030F0702030302020204" pitchFamily="66" charset="0"/>
              </a:rPr>
              <a:t>e</a:t>
            </a:r>
            <a:r>
              <a:rPr lang="tr-TR" altLang="tr-TR" dirty="0" smtClean="0">
                <a:solidFill>
                  <a:schemeClr val="accent4"/>
                </a:solidFill>
                <a:latin typeface="Comic Sans MS" panose="030F0702030302020204" pitchFamily="66" charset="0"/>
              </a:rPr>
              <a:t>l</a:t>
            </a:r>
            <a:r>
              <a:rPr lang="tr-TR" altLang="tr-TR" dirty="0" smtClean="0">
                <a:solidFill>
                  <a:srgbClr val="B50B78"/>
                </a:solidFill>
                <a:latin typeface="Comic Sans MS" panose="030F0702030302020204" pitchFamily="66" charset="0"/>
              </a:rPr>
              <a:t>i</a:t>
            </a:r>
            <a:r>
              <a:rPr lang="tr-TR" altLang="tr-TR" dirty="0" smtClean="0">
                <a:solidFill>
                  <a:srgbClr val="00B050"/>
                </a:solidFill>
                <a:latin typeface="Comic Sans MS" panose="030F0702030302020204" pitchFamily="66" charset="0"/>
              </a:rPr>
              <a:t> </a:t>
            </a:r>
            <a:r>
              <a:rPr lang="tr-TR" altLang="tr-TR" dirty="0" smtClean="0">
                <a:solidFill>
                  <a:srgbClr val="FF0000"/>
                </a:solidFill>
                <a:latin typeface="Comic Sans MS" panose="030F0702030302020204" pitchFamily="66" charset="0"/>
              </a:rPr>
              <a:t>b</a:t>
            </a:r>
            <a:r>
              <a:rPr lang="tr-TR" altLang="tr-TR" dirty="0" smtClean="0">
                <a:solidFill>
                  <a:srgbClr val="92D050"/>
                </a:solidFill>
                <a:latin typeface="Comic Sans MS" panose="030F0702030302020204" pitchFamily="66" charset="0"/>
              </a:rPr>
              <a:t>e</a:t>
            </a:r>
            <a:r>
              <a:rPr lang="tr-TR" altLang="tr-TR" dirty="0" smtClean="0">
                <a:solidFill>
                  <a:srgbClr val="EF19C1"/>
                </a:solidFill>
                <a:latin typeface="Comic Sans MS" panose="030F0702030302020204" pitchFamily="66" charset="0"/>
              </a:rPr>
              <a:t>s</a:t>
            </a:r>
            <a:r>
              <a:rPr lang="tr-TR" altLang="tr-TR" dirty="0" smtClean="0">
                <a:solidFill>
                  <a:srgbClr val="3366FF"/>
                </a:solidFill>
                <a:latin typeface="Comic Sans MS" panose="030F0702030302020204" pitchFamily="66" charset="0"/>
              </a:rPr>
              <a:t>l</a:t>
            </a:r>
            <a:r>
              <a:rPr lang="tr-TR" altLang="tr-TR" dirty="0" smtClean="0">
                <a:solidFill>
                  <a:schemeClr val="accent4"/>
                </a:solidFill>
                <a:latin typeface="Comic Sans MS" panose="030F0702030302020204" pitchFamily="66" charset="0"/>
              </a:rPr>
              <a:t>e</a:t>
            </a:r>
            <a:r>
              <a:rPr lang="tr-TR" altLang="tr-TR" dirty="0" smtClean="0">
                <a:solidFill>
                  <a:srgbClr val="00B050"/>
                </a:solidFill>
                <a:latin typeface="Comic Sans MS" panose="030F0702030302020204" pitchFamily="66" charset="0"/>
              </a:rPr>
              <a:t>n</a:t>
            </a:r>
            <a:r>
              <a:rPr lang="tr-TR" altLang="tr-TR" dirty="0" smtClean="0">
                <a:solidFill>
                  <a:srgbClr val="C00000"/>
                </a:solidFill>
                <a:latin typeface="Comic Sans MS" panose="030F0702030302020204" pitchFamily="66" charset="0"/>
              </a:rPr>
              <a:t>e</a:t>
            </a:r>
            <a:r>
              <a:rPr lang="tr-TR" altLang="tr-TR" dirty="0" smtClean="0">
                <a:solidFill>
                  <a:schemeClr val="accent6"/>
                </a:solidFill>
                <a:latin typeface="Comic Sans MS" panose="030F0702030302020204" pitchFamily="66" charset="0"/>
              </a:rPr>
              <a:t>n </a:t>
            </a:r>
            <a:r>
              <a:rPr lang="tr-TR" altLang="tr-TR" dirty="0" smtClean="0">
                <a:solidFill>
                  <a:srgbClr val="002060"/>
                </a:solidFill>
                <a:latin typeface="Comic Sans MS" panose="030F0702030302020204" pitchFamily="66" charset="0"/>
              </a:rPr>
              <a:t>kişiler;</a:t>
            </a:r>
          </a:p>
          <a:p>
            <a:r>
              <a:rPr lang="tr-TR" altLang="tr-TR" dirty="0" smtClean="0">
                <a:solidFill>
                  <a:srgbClr val="002060"/>
                </a:solidFill>
                <a:latin typeface="Comic Sans MS" panose="030F0702030302020204" pitchFamily="66" charset="0"/>
              </a:rPr>
              <a:t>Sağlıklı büyürler,</a:t>
            </a:r>
          </a:p>
          <a:p>
            <a:r>
              <a:rPr lang="tr-TR" altLang="tr-TR" dirty="0" smtClean="0">
                <a:solidFill>
                  <a:srgbClr val="002060"/>
                </a:solidFill>
                <a:latin typeface="Comic Sans MS" panose="030F0702030302020204" pitchFamily="66" charset="0"/>
              </a:rPr>
              <a:t>Çeşitli </a:t>
            </a:r>
            <a:r>
              <a:rPr lang="tr-TR" altLang="tr-TR" dirty="0">
                <a:solidFill>
                  <a:srgbClr val="002060"/>
                </a:solidFill>
                <a:latin typeface="Comic Sans MS" panose="030F0702030302020204" pitchFamily="66" charset="0"/>
              </a:rPr>
              <a:t>ve zengin beslenmiş olurlar,</a:t>
            </a:r>
          </a:p>
          <a:p>
            <a:r>
              <a:rPr lang="tr-TR" altLang="tr-TR" dirty="0" smtClean="0">
                <a:solidFill>
                  <a:srgbClr val="002060"/>
                </a:solidFill>
                <a:latin typeface="Comic Sans MS" panose="030F0702030302020204" pitchFamily="66" charset="0"/>
              </a:rPr>
              <a:t>Enerjik olurlar,</a:t>
            </a:r>
          </a:p>
          <a:p>
            <a:r>
              <a:rPr lang="tr-TR" altLang="tr-TR" dirty="0" smtClean="0">
                <a:solidFill>
                  <a:srgbClr val="002060"/>
                </a:solidFill>
                <a:latin typeface="Comic Sans MS" panose="030F0702030302020204" pitchFamily="66" charset="0"/>
              </a:rPr>
              <a:t>Yaratıcı ve üretken olurlar,</a:t>
            </a:r>
          </a:p>
          <a:p>
            <a:r>
              <a:rPr lang="tr-TR" altLang="tr-TR" dirty="0" smtClean="0">
                <a:solidFill>
                  <a:srgbClr val="002060"/>
                </a:solidFill>
                <a:latin typeface="Comic Sans MS" panose="030F0702030302020204" pitchFamily="66" charset="0"/>
              </a:rPr>
              <a:t>Hasta olduklarında iyileşmeleri daha kısa sürer</a:t>
            </a:r>
          </a:p>
          <a:p>
            <a:endParaRPr lang="tr-TR" altLang="tr-TR" dirty="0">
              <a:latin typeface="Comic Sans MS" panose="030F0702030302020204" pitchFamily="66" charset="0"/>
            </a:endParaRPr>
          </a:p>
        </p:txBody>
      </p:sp>
      <p:sp>
        <p:nvSpPr>
          <p:cNvPr id="4" name="Başlık 1"/>
          <p:cNvSpPr txBox="1">
            <a:spLocks/>
          </p:cNvSpPr>
          <p:nvPr/>
        </p:nvSpPr>
        <p:spPr>
          <a:xfrm>
            <a:off x="143507" y="276670"/>
            <a:ext cx="8856984" cy="1368152"/>
          </a:xfrm>
          <a:prstGeom prst="rect">
            <a:avLst/>
          </a:prstGeom>
          <a:no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4000" dirty="0" smtClean="0">
                <a:solidFill>
                  <a:srgbClr val="00B050"/>
                </a:solidFill>
                <a:latin typeface="Comic Sans MS" panose="030F0702030302020204" pitchFamily="66" charset="0"/>
              </a:rPr>
              <a:t>Y</a:t>
            </a:r>
            <a:r>
              <a:rPr lang="tr-TR" altLang="tr-TR" sz="4000" dirty="0" smtClean="0">
                <a:solidFill>
                  <a:srgbClr val="FF0000"/>
                </a:solidFill>
                <a:latin typeface="Comic Sans MS" panose="030F0702030302020204" pitchFamily="66" charset="0"/>
              </a:rPr>
              <a:t>e</a:t>
            </a:r>
            <a:r>
              <a:rPr lang="tr-TR" altLang="tr-TR" sz="4000" dirty="0" smtClean="0">
                <a:solidFill>
                  <a:srgbClr val="00B0F0"/>
                </a:solidFill>
                <a:latin typeface="Comic Sans MS" panose="030F0702030302020204" pitchFamily="66" charset="0"/>
              </a:rPr>
              <a:t>t</a:t>
            </a:r>
            <a:r>
              <a:rPr lang="tr-TR" altLang="tr-TR" sz="4000" dirty="0" smtClean="0">
                <a:solidFill>
                  <a:schemeClr val="accent4"/>
                </a:solidFill>
                <a:latin typeface="Comic Sans MS" panose="030F0702030302020204" pitchFamily="66" charset="0"/>
              </a:rPr>
              <a:t>e</a:t>
            </a:r>
            <a:r>
              <a:rPr lang="tr-TR" altLang="tr-TR" sz="4000" dirty="0" smtClean="0">
                <a:solidFill>
                  <a:srgbClr val="3366FF"/>
                </a:solidFill>
                <a:latin typeface="Comic Sans MS" panose="030F0702030302020204" pitchFamily="66" charset="0"/>
              </a:rPr>
              <a:t>r</a:t>
            </a:r>
            <a:r>
              <a:rPr lang="tr-TR" altLang="tr-TR" sz="4000" dirty="0" smtClean="0">
                <a:solidFill>
                  <a:srgbClr val="FF00FF"/>
                </a:solidFill>
                <a:latin typeface="Comic Sans MS" panose="030F0702030302020204" pitchFamily="66" charset="0"/>
              </a:rPr>
              <a:t>l</a:t>
            </a:r>
            <a:r>
              <a:rPr lang="tr-TR" altLang="tr-TR" sz="4000" dirty="0" smtClean="0">
                <a:solidFill>
                  <a:srgbClr val="7030A0"/>
                </a:solidFill>
                <a:latin typeface="Comic Sans MS" panose="030F0702030302020204" pitchFamily="66" charset="0"/>
              </a:rPr>
              <a:t>i</a:t>
            </a:r>
            <a:r>
              <a:rPr lang="tr-TR" altLang="tr-TR" sz="4000" dirty="0" smtClean="0">
                <a:solidFill>
                  <a:srgbClr val="00B050"/>
                </a:solidFill>
                <a:latin typeface="Comic Sans MS" panose="030F0702030302020204" pitchFamily="66" charset="0"/>
              </a:rPr>
              <a:t> </a:t>
            </a:r>
            <a:r>
              <a:rPr lang="tr-TR" altLang="tr-TR" sz="4000" dirty="0" smtClean="0">
                <a:solidFill>
                  <a:srgbClr val="FF0000"/>
                </a:solidFill>
                <a:latin typeface="Comic Sans MS" panose="030F0702030302020204" pitchFamily="66" charset="0"/>
              </a:rPr>
              <a:t>v</a:t>
            </a:r>
            <a:r>
              <a:rPr lang="tr-TR" altLang="tr-TR" sz="4000" dirty="0" smtClean="0">
                <a:solidFill>
                  <a:srgbClr val="0070C0"/>
                </a:solidFill>
                <a:latin typeface="Comic Sans MS" panose="030F0702030302020204" pitchFamily="66" charset="0"/>
              </a:rPr>
              <a:t>e</a:t>
            </a:r>
            <a:r>
              <a:rPr lang="tr-TR" altLang="tr-TR" sz="4000" dirty="0" smtClean="0">
                <a:solidFill>
                  <a:srgbClr val="00B050"/>
                </a:solidFill>
                <a:latin typeface="Comic Sans MS" panose="030F0702030302020204" pitchFamily="66" charset="0"/>
              </a:rPr>
              <a:t> </a:t>
            </a:r>
            <a:r>
              <a:rPr lang="tr-TR" altLang="tr-TR" sz="4000" dirty="0" smtClean="0">
                <a:solidFill>
                  <a:srgbClr val="EF19C1"/>
                </a:solidFill>
                <a:latin typeface="Comic Sans MS" panose="030F0702030302020204" pitchFamily="66" charset="0"/>
              </a:rPr>
              <a:t>D</a:t>
            </a:r>
            <a:r>
              <a:rPr lang="tr-TR" altLang="tr-TR" sz="4000" dirty="0" smtClean="0">
                <a:solidFill>
                  <a:srgbClr val="FF0000"/>
                </a:solidFill>
                <a:latin typeface="Comic Sans MS" panose="030F0702030302020204" pitchFamily="66" charset="0"/>
              </a:rPr>
              <a:t>e</a:t>
            </a:r>
            <a:r>
              <a:rPr lang="tr-TR" altLang="tr-TR" sz="4000" dirty="0" smtClean="0">
                <a:solidFill>
                  <a:srgbClr val="00B0F0"/>
                </a:solidFill>
                <a:latin typeface="Comic Sans MS" panose="030F0702030302020204" pitchFamily="66" charset="0"/>
              </a:rPr>
              <a:t>n</a:t>
            </a:r>
            <a:r>
              <a:rPr lang="tr-TR" altLang="tr-TR" sz="4000" dirty="0" smtClean="0">
                <a:solidFill>
                  <a:srgbClr val="FFC000"/>
                </a:solidFill>
                <a:latin typeface="Comic Sans MS" panose="030F0702030302020204" pitchFamily="66" charset="0"/>
              </a:rPr>
              <a:t>g</a:t>
            </a:r>
            <a:r>
              <a:rPr lang="tr-TR" altLang="tr-TR" sz="4000" dirty="0" smtClean="0">
                <a:solidFill>
                  <a:srgbClr val="00B050"/>
                </a:solidFill>
                <a:latin typeface="Comic Sans MS" panose="030F0702030302020204" pitchFamily="66" charset="0"/>
              </a:rPr>
              <a:t>e</a:t>
            </a:r>
            <a:r>
              <a:rPr lang="tr-TR" altLang="tr-TR" sz="4000" dirty="0" smtClean="0">
                <a:solidFill>
                  <a:schemeClr val="accent4"/>
                </a:solidFill>
                <a:latin typeface="Comic Sans MS" panose="030F0702030302020204" pitchFamily="66" charset="0"/>
              </a:rPr>
              <a:t>l</a:t>
            </a:r>
            <a:r>
              <a:rPr lang="tr-TR" altLang="tr-TR" sz="4000" dirty="0" smtClean="0">
                <a:solidFill>
                  <a:srgbClr val="B50B78"/>
                </a:solidFill>
                <a:latin typeface="Comic Sans MS" panose="030F0702030302020204" pitchFamily="66" charset="0"/>
              </a:rPr>
              <a:t>i</a:t>
            </a:r>
            <a:r>
              <a:rPr lang="tr-TR" altLang="tr-TR" sz="4000" dirty="0" smtClean="0">
                <a:solidFill>
                  <a:srgbClr val="00B050"/>
                </a:solidFill>
                <a:latin typeface="Comic Sans MS" panose="030F0702030302020204" pitchFamily="66" charset="0"/>
              </a:rPr>
              <a:t> </a:t>
            </a:r>
            <a:r>
              <a:rPr lang="tr-TR" altLang="tr-TR" sz="4000" dirty="0" smtClean="0">
                <a:solidFill>
                  <a:srgbClr val="FF0000"/>
                </a:solidFill>
                <a:latin typeface="Comic Sans MS" panose="030F0702030302020204" pitchFamily="66" charset="0"/>
              </a:rPr>
              <a:t>B</a:t>
            </a:r>
            <a:r>
              <a:rPr lang="tr-TR" altLang="tr-TR" sz="4000" dirty="0" smtClean="0">
                <a:solidFill>
                  <a:srgbClr val="92D050"/>
                </a:solidFill>
                <a:latin typeface="Comic Sans MS" panose="030F0702030302020204" pitchFamily="66" charset="0"/>
              </a:rPr>
              <a:t>e</a:t>
            </a:r>
            <a:r>
              <a:rPr lang="tr-TR" altLang="tr-TR" sz="4000" dirty="0" smtClean="0">
                <a:solidFill>
                  <a:srgbClr val="EF19C1"/>
                </a:solidFill>
                <a:latin typeface="Comic Sans MS" panose="030F0702030302020204" pitchFamily="66" charset="0"/>
              </a:rPr>
              <a:t>s</a:t>
            </a:r>
            <a:r>
              <a:rPr lang="tr-TR" altLang="tr-TR" sz="4000" dirty="0" smtClean="0">
                <a:solidFill>
                  <a:srgbClr val="3366FF"/>
                </a:solidFill>
                <a:latin typeface="Comic Sans MS" panose="030F0702030302020204" pitchFamily="66" charset="0"/>
              </a:rPr>
              <a:t>l</a:t>
            </a:r>
            <a:r>
              <a:rPr lang="tr-TR" altLang="tr-TR" sz="4000" dirty="0" smtClean="0">
                <a:solidFill>
                  <a:schemeClr val="accent4"/>
                </a:solidFill>
                <a:latin typeface="Comic Sans MS" panose="030F0702030302020204" pitchFamily="66" charset="0"/>
              </a:rPr>
              <a:t>e</a:t>
            </a:r>
            <a:r>
              <a:rPr lang="tr-TR" altLang="tr-TR" sz="4000" dirty="0" smtClean="0">
                <a:solidFill>
                  <a:srgbClr val="00B050"/>
                </a:solidFill>
                <a:latin typeface="Comic Sans MS" panose="030F0702030302020204" pitchFamily="66" charset="0"/>
              </a:rPr>
              <a:t>n</a:t>
            </a:r>
            <a:r>
              <a:rPr lang="tr-TR" altLang="tr-TR" sz="4000" dirty="0" smtClean="0">
                <a:solidFill>
                  <a:srgbClr val="FFC000"/>
                </a:solidFill>
                <a:latin typeface="Comic Sans MS" panose="030F0702030302020204" pitchFamily="66" charset="0"/>
              </a:rPr>
              <a:t>m</a:t>
            </a:r>
            <a:r>
              <a:rPr lang="tr-TR" altLang="tr-TR" sz="4000" dirty="0" smtClean="0">
                <a:solidFill>
                  <a:srgbClr val="C00000"/>
                </a:solidFill>
                <a:latin typeface="Comic Sans MS" panose="030F0702030302020204" pitchFamily="66" charset="0"/>
              </a:rPr>
              <a:t>e </a:t>
            </a:r>
          </a:p>
          <a:p>
            <a:r>
              <a:rPr lang="tr-TR" sz="4200" dirty="0">
                <a:solidFill>
                  <a:srgbClr val="FF0000"/>
                </a:solidFill>
                <a:latin typeface="Comic Sans MS" panose="030F0702030302020204" pitchFamily="66" charset="0"/>
              </a:rPr>
              <a:t>s</a:t>
            </a:r>
            <a:r>
              <a:rPr lang="tr-TR" sz="4200" dirty="0" smtClean="0">
                <a:solidFill>
                  <a:srgbClr val="FF0000"/>
                </a:solidFill>
                <a:latin typeface="Comic Sans MS" panose="030F0702030302020204" pitchFamily="66" charset="0"/>
              </a:rPr>
              <a:t>ağlığın temelidir</a:t>
            </a:r>
            <a:endParaRPr lang="tr-TR" sz="4200" dirty="0">
              <a:solidFill>
                <a:srgbClr val="FF0000"/>
              </a:solidFill>
              <a:latin typeface="Comic Sans MS" panose="030F0702030302020204" pitchFamily="66" charset="0"/>
            </a:endParaRPr>
          </a:p>
        </p:txBody>
      </p:sp>
      <p:pic>
        <p:nvPicPr>
          <p:cNvPr id="6" name="Resim 5"/>
          <p:cNvPicPr>
            <a:picLocks noChangeAspect="1"/>
          </p:cNvPicPr>
          <p:nvPr/>
        </p:nvPicPr>
        <p:blipFill>
          <a:blip r:embed="rId3"/>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337319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24744"/>
          </a:xfrm>
          <a:solidFill>
            <a:schemeClr val="accent6">
              <a:lumMod val="20000"/>
              <a:lumOff val="80000"/>
            </a:schemeClr>
          </a:solidFill>
        </p:spPr>
        <p:txBody>
          <a:bodyPr>
            <a:noAutofit/>
          </a:bodyPr>
          <a:lstStyle/>
          <a:p>
            <a:r>
              <a:rPr lang="tr-TR" b="1" dirty="0">
                <a:solidFill>
                  <a:srgbClr val="FF0000"/>
                </a:solidFill>
                <a:latin typeface="Comic Sans MS" panose="030F0702030302020204" pitchFamily="66" charset="0"/>
              </a:rPr>
              <a:t>B</a:t>
            </a:r>
            <a:r>
              <a:rPr lang="tr-TR" b="1" dirty="0" smtClean="0">
                <a:solidFill>
                  <a:srgbClr val="FF0000"/>
                </a:solidFill>
                <a:latin typeface="Comic Sans MS" panose="030F0702030302020204" pitchFamily="66" charset="0"/>
              </a:rPr>
              <a:t>esinlerimizi tanıyalım</a:t>
            </a:r>
            <a:endParaRPr lang="tr-TR" b="1"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539552" y="1196752"/>
            <a:ext cx="8424936" cy="5256584"/>
          </a:xfrm>
        </p:spPr>
        <p:txBody>
          <a:bodyPr>
            <a:noAutofit/>
          </a:bodyPr>
          <a:lstStyle/>
          <a:p>
            <a:pPr marL="0" indent="0" algn="ctr">
              <a:buNone/>
            </a:pPr>
            <a:r>
              <a:rPr lang="tr-TR" sz="4000" dirty="0" smtClean="0"/>
              <a:t>Besinlerimizi 5 grupta toplarız;</a:t>
            </a:r>
          </a:p>
          <a:p>
            <a:pPr marL="57150" indent="0">
              <a:spcBef>
                <a:spcPts val="375"/>
              </a:spcBef>
              <a:buSzPct val="85000"/>
              <a:buNone/>
            </a:pPr>
            <a:r>
              <a:rPr lang="tr-TR" altLang="tr-TR" sz="4000" dirty="0">
                <a:solidFill>
                  <a:srgbClr val="00B0F0"/>
                </a:solidFill>
              </a:rPr>
              <a:t>1. Süt ve ürünleri grubu</a:t>
            </a:r>
          </a:p>
          <a:p>
            <a:pPr>
              <a:spcBef>
                <a:spcPts val="375"/>
              </a:spcBef>
              <a:buSzPct val="85000"/>
              <a:buNone/>
            </a:pPr>
            <a:r>
              <a:rPr lang="tr-TR" altLang="tr-TR" sz="4000" dirty="0" smtClean="0">
                <a:solidFill>
                  <a:srgbClr val="FF0000"/>
                </a:solidFill>
              </a:rPr>
              <a:t>2</a:t>
            </a:r>
            <a:r>
              <a:rPr lang="tr-TR" altLang="tr-TR" sz="4000" dirty="0">
                <a:solidFill>
                  <a:srgbClr val="FF0000"/>
                </a:solidFill>
              </a:rPr>
              <a:t>. Et ve ürünleri, tavuk, balık, yumurta, </a:t>
            </a:r>
            <a:r>
              <a:rPr lang="tr-TR" altLang="tr-TR" sz="4000" dirty="0" smtClean="0">
                <a:solidFill>
                  <a:srgbClr val="FF0000"/>
                </a:solidFill>
              </a:rPr>
              <a:t>  kuru </a:t>
            </a:r>
            <a:r>
              <a:rPr lang="tr-TR" altLang="tr-TR" sz="4000" dirty="0">
                <a:solidFill>
                  <a:srgbClr val="FF0000"/>
                </a:solidFill>
              </a:rPr>
              <a:t>baklagiller </a:t>
            </a:r>
            <a:r>
              <a:rPr lang="tr-TR" altLang="tr-TR" sz="4000" dirty="0" smtClean="0">
                <a:solidFill>
                  <a:srgbClr val="FF0000"/>
                </a:solidFill>
              </a:rPr>
              <a:t>ile </a:t>
            </a:r>
            <a:r>
              <a:rPr lang="tr-TR" altLang="tr-TR" sz="4000" dirty="0">
                <a:solidFill>
                  <a:srgbClr val="FF0000"/>
                </a:solidFill>
              </a:rPr>
              <a:t>yağlı tohumlar </a:t>
            </a:r>
            <a:r>
              <a:rPr lang="tr-TR" altLang="tr-TR" sz="4000" dirty="0" smtClean="0">
                <a:solidFill>
                  <a:srgbClr val="FF0000"/>
                </a:solidFill>
              </a:rPr>
              <a:t>grubu</a:t>
            </a:r>
            <a:endParaRPr lang="tr-TR" altLang="tr-TR" sz="3600" dirty="0" smtClean="0">
              <a:solidFill>
                <a:srgbClr val="FF0000"/>
              </a:solidFill>
            </a:endParaRPr>
          </a:p>
          <a:p>
            <a:pPr>
              <a:spcBef>
                <a:spcPts val="375"/>
              </a:spcBef>
              <a:buSzPct val="85000"/>
              <a:buNone/>
            </a:pPr>
            <a:r>
              <a:rPr lang="tr-TR" altLang="tr-TR" sz="4000" dirty="0" smtClean="0">
                <a:solidFill>
                  <a:srgbClr val="00B050"/>
                </a:solidFill>
              </a:rPr>
              <a:t>3</a:t>
            </a:r>
            <a:r>
              <a:rPr lang="tr-TR" altLang="tr-TR" sz="4000" dirty="0">
                <a:solidFill>
                  <a:srgbClr val="00B050"/>
                </a:solidFill>
              </a:rPr>
              <a:t>. S</a:t>
            </a:r>
            <a:r>
              <a:rPr lang="tr-TR" altLang="tr-TR" sz="4000" dirty="0" smtClean="0">
                <a:solidFill>
                  <a:srgbClr val="00B050"/>
                </a:solidFill>
              </a:rPr>
              <a:t>ebzeler </a:t>
            </a:r>
            <a:r>
              <a:rPr lang="tr-TR" altLang="tr-TR" sz="4000" dirty="0">
                <a:solidFill>
                  <a:srgbClr val="00B050"/>
                </a:solidFill>
              </a:rPr>
              <a:t>grubu</a:t>
            </a:r>
          </a:p>
          <a:p>
            <a:pPr>
              <a:spcBef>
                <a:spcPts val="375"/>
              </a:spcBef>
              <a:buSzPct val="85000"/>
              <a:buNone/>
            </a:pPr>
            <a:r>
              <a:rPr lang="tr-TR" altLang="tr-TR" sz="4000" dirty="0">
                <a:solidFill>
                  <a:srgbClr val="EF19C1"/>
                </a:solidFill>
              </a:rPr>
              <a:t>4. M</a:t>
            </a:r>
            <a:r>
              <a:rPr lang="tr-TR" altLang="tr-TR" sz="4000" dirty="0" smtClean="0">
                <a:solidFill>
                  <a:srgbClr val="EF19C1"/>
                </a:solidFill>
              </a:rPr>
              <a:t>eyveler </a:t>
            </a:r>
            <a:r>
              <a:rPr lang="tr-TR" altLang="tr-TR" sz="4000" dirty="0">
                <a:solidFill>
                  <a:srgbClr val="EF19C1"/>
                </a:solidFill>
              </a:rPr>
              <a:t>grubu</a:t>
            </a:r>
          </a:p>
          <a:p>
            <a:pPr>
              <a:spcBef>
                <a:spcPts val="375"/>
              </a:spcBef>
              <a:buSzPct val="85000"/>
              <a:buNone/>
            </a:pPr>
            <a:r>
              <a:rPr lang="tr-TR" altLang="tr-TR" sz="4000" dirty="0">
                <a:solidFill>
                  <a:schemeClr val="accent6"/>
                </a:solidFill>
              </a:rPr>
              <a:t>5. Ekmek ve tahıllar </a:t>
            </a:r>
            <a:r>
              <a:rPr lang="tr-TR" altLang="tr-TR" sz="4000" dirty="0" smtClean="0">
                <a:solidFill>
                  <a:schemeClr val="accent6"/>
                </a:solidFill>
              </a:rPr>
              <a:t>grubu</a:t>
            </a:r>
            <a:endParaRPr lang="tr-TR" altLang="tr-TR" sz="4000" dirty="0">
              <a:solidFill>
                <a:schemeClr val="accent6"/>
              </a:solidFill>
            </a:endParaRPr>
          </a:p>
        </p:txBody>
      </p:sp>
      <p:pic>
        <p:nvPicPr>
          <p:cNvPr id="6" name="Resim 5"/>
          <p:cNvPicPr>
            <a:picLocks noChangeAspect="1"/>
          </p:cNvPicPr>
          <p:nvPr/>
        </p:nvPicPr>
        <p:blipFill>
          <a:blip r:embed="rId3"/>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3709611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1325562"/>
          </a:xfrm>
        </p:spPr>
        <p:txBody>
          <a:bodyPr>
            <a:normAutofit/>
          </a:bodyPr>
          <a:lstStyle/>
          <a:p>
            <a:pPr marL="57150">
              <a:spcBef>
                <a:spcPts val="375"/>
              </a:spcBef>
              <a:buSzPct val="85000"/>
            </a:pPr>
            <a:r>
              <a:rPr lang="tr-TR" altLang="tr-TR" sz="4800" dirty="0">
                <a:solidFill>
                  <a:srgbClr val="00B0F0"/>
                </a:solidFill>
                <a:latin typeface="Comic Sans MS" panose="030F0702030302020204" pitchFamily="66" charset="0"/>
              </a:rPr>
              <a:t>1. Süt ve </a:t>
            </a:r>
            <a:r>
              <a:rPr lang="tr-TR" altLang="tr-TR" sz="4800" dirty="0" smtClean="0">
                <a:solidFill>
                  <a:srgbClr val="00B0F0"/>
                </a:solidFill>
                <a:latin typeface="Comic Sans MS" panose="030F0702030302020204" pitchFamily="66" charset="0"/>
              </a:rPr>
              <a:t>ürünleri grubu</a:t>
            </a:r>
            <a:endParaRPr lang="tr-TR" altLang="tr-TR" sz="4800" dirty="0">
              <a:solidFill>
                <a:srgbClr val="00B0F0"/>
              </a:solidFill>
              <a:latin typeface="Comic Sans MS" panose="030F0702030302020204" pitchFamily="66" charset="0"/>
            </a:endParaRPr>
          </a:p>
        </p:txBody>
      </p:sp>
      <p:sp>
        <p:nvSpPr>
          <p:cNvPr id="3" name="İçerik Yer Tutucusu 2"/>
          <p:cNvSpPr>
            <a:spLocks noGrp="1"/>
          </p:cNvSpPr>
          <p:nvPr>
            <p:ph idx="1"/>
          </p:nvPr>
        </p:nvSpPr>
        <p:spPr>
          <a:xfrm>
            <a:off x="457200" y="1642351"/>
            <a:ext cx="6131024" cy="4683969"/>
          </a:xfrm>
        </p:spPr>
        <p:txBody>
          <a:bodyPr>
            <a:noAutofit/>
          </a:bodyPr>
          <a:lstStyle/>
          <a:p>
            <a:r>
              <a:rPr lang="tr-TR" dirty="0" smtClean="0">
                <a:solidFill>
                  <a:schemeClr val="accent1"/>
                </a:solidFill>
                <a:latin typeface="Comic Sans MS" panose="030F0702030302020204" pitchFamily="66" charset="0"/>
              </a:rPr>
              <a:t>Süt</a:t>
            </a:r>
          </a:p>
          <a:p>
            <a:r>
              <a:rPr lang="tr-TR" dirty="0" smtClean="0">
                <a:solidFill>
                  <a:schemeClr val="accent1"/>
                </a:solidFill>
                <a:latin typeface="Comic Sans MS" panose="030F0702030302020204" pitchFamily="66" charset="0"/>
              </a:rPr>
              <a:t>Yoğurt</a:t>
            </a:r>
          </a:p>
          <a:p>
            <a:r>
              <a:rPr lang="tr-TR" dirty="0" smtClean="0">
                <a:solidFill>
                  <a:schemeClr val="accent1"/>
                </a:solidFill>
                <a:latin typeface="Comic Sans MS" panose="030F0702030302020204" pitchFamily="66" charset="0"/>
              </a:rPr>
              <a:t>Peynirler (beyaz peynir, kaşar peynir gibi)</a:t>
            </a:r>
          </a:p>
          <a:p>
            <a:r>
              <a:rPr lang="tr-TR" dirty="0" smtClean="0">
                <a:solidFill>
                  <a:schemeClr val="accent1"/>
                </a:solidFill>
                <a:latin typeface="Comic Sans MS" panose="030F0702030302020204" pitchFamily="66" charset="0"/>
              </a:rPr>
              <a:t>Ayran</a:t>
            </a:r>
          </a:p>
          <a:p>
            <a:r>
              <a:rPr lang="tr-TR" dirty="0" smtClean="0">
                <a:solidFill>
                  <a:schemeClr val="accent1"/>
                </a:solidFill>
                <a:latin typeface="Comic Sans MS" panose="030F0702030302020204" pitchFamily="66" charset="0"/>
              </a:rPr>
              <a:t>Kefir</a:t>
            </a:r>
          </a:p>
          <a:p>
            <a:r>
              <a:rPr lang="tr-TR" dirty="0" smtClean="0">
                <a:solidFill>
                  <a:schemeClr val="accent1"/>
                </a:solidFill>
                <a:latin typeface="Comic Sans MS" panose="030F0702030302020204" pitchFamily="66" charset="0"/>
              </a:rPr>
              <a:t>Sütlü tatlılar (sütlaç, dondurma gibi)</a:t>
            </a:r>
            <a:endParaRPr lang="tr-TR" dirty="0">
              <a:solidFill>
                <a:schemeClr val="accent1"/>
              </a:solidFill>
              <a:latin typeface="Comic Sans MS" panose="030F0702030302020204" pitchFamily="66" charset="0"/>
            </a:endParaRPr>
          </a:p>
        </p:txBody>
      </p:sp>
      <p:pic>
        <p:nvPicPr>
          <p:cNvPr id="8196" name="Picture 4" descr="güçlü kemikler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8341"/>
          <a:stretch/>
        </p:blipFill>
        <p:spPr bwMode="auto">
          <a:xfrm>
            <a:off x="7174270" y="4388401"/>
            <a:ext cx="1772550" cy="243620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güçlü dişler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5591261"/>
            <a:ext cx="1138291" cy="1195465"/>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5254" y="1268760"/>
            <a:ext cx="2948745" cy="2696634"/>
          </a:xfrm>
          <a:prstGeom prst="rect">
            <a:avLst/>
          </a:prstGeom>
        </p:spPr>
      </p:pic>
      <p:pic>
        <p:nvPicPr>
          <p:cNvPr id="9" name="Resim 8"/>
          <p:cNvPicPr>
            <a:picLocks noChangeAspect="1"/>
          </p:cNvPicPr>
          <p:nvPr/>
        </p:nvPicPr>
        <p:blipFill>
          <a:blip r:embed="rId6"/>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104114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2079104"/>
          </a:xfrm>
        </p:spPr>
        <p:txBody>
          <a:bodyPr>
            <a:noAutofit/>
          </a:bodyPr>
          <a:lstStyle/>
          <a:p>
            <a:pPr>
              <a:spcBef>
                <a:spcPts val="375"/>
              </a:spcBef>
              <a:buSzPct val="85000"/>
            </a:pPr>
            <a:r>
              <a:rPr lang="tr-TR" altLang="tr-TR" dirty="0" smtClean="0">
                <a:solidFill>
                  <a:srgbClr val="FF0000"/>
                </a:solidFill>
                <a:latin typeface="Comic Sans MS" panose="030F0702030302020204" pitchFamily="66" charset="0"/>
              </a:rPr>
              <a:t>2. Et </a:t>
            </a:r>
            <a:r>
              <a:rPr lang="tr-TR" altLang="tr-TR" dirty="0">
                <a:solidFill>
                  <a:srgbClr val="FF0000"/>
                </a:solidFill>
                <a:latin typeface="Comic Sans MS" panose="030F0702030302020204" pitchFamily="66" charset="0"/>
              </a:rPr>
              <a:t>ve ürünleri, tavuk, balık, yumurta, kuru baklagiller </a:t>
            </a:r>
            <a:r>
              <a:rPr lang="tr-TR" altLang="tr-TR" dirty="0" smtClean="0">
                <a:solidFill>
                  <a:srgbClr val="FF0000"/>
                </a:solidFill>
                <a:latin typeface="Comic Sans MS" panose="030F0702030302020204" pitchFamily="66" charset="0"/>
              </a:rPr>
              <a:t>ile </a:t>
            </a:r>
            <a:r>
              <a:rPr lang="tr-TR" altLang="tr-TR" dirty="0">
                <a:solidFill>
                  <a:srgbClr val="FF0000"/>
                </a:solidFill>
                <a:latin typeface="Comic Sans MS" panose="030F0702030302020204" pitchFamily="66" charset="0"/>
              </a:rPr>
              <a:t>yağlı tohumlar </a:t>
            </a:r>
            <a:r>
              <a:rPr lang="tr-TR" altLang="tr-TR" dirty="0" smtClean="0">
                <a:solidFill>
                  <a:srgbClr val="FF0000"/>
                </a:solidFill>
                <a:latin typeface="Comic Sans MS" panose="030F0702030302020204" pitchFamily="66" charset="0"/>
              </a:rPr>
              <a:t>grubu</a:t>
            </a:r>
            <a:endParaRPr lang="tr-TR" altLang="tr-TR" sz="4000"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124937" y="2204864"/>
            <a:ext cx="5626968" cy="4464496"/>
          </a:xfrm>
        </p:spPr>
        <p:txBody>
          <a:bodyPr>
            <a:noAutofit/>
          </a:bodyPr>
          <a:lstStyle/>
          <a:p>
            <a:r>
              <a:rPr lang="tr-TR" dirty="0" smtClean="0">
                <a:solidFill>
                  <a:srgbClr val="C00000"/>
                </a:solidFill>
                <a:latin typeface="Comic Sans MS" panose="030F0702030302020204" pitchFamily="66" charset="0"/>
              </a:rPr>
              <a:t>Et</a:t>
            </a:r>
          </a:p>
          <a:p>
            <a:r>
              <a:rPr lang="tr-TR" dirty="0" smtClean="0">
                <a:solidFill>
                  <a:srgbClr val="C00000"/>
                </a:solidFill>
                <a:latin typeface="Comic Sans MS" panose="030F0702030302020204" pitchFamily="66" charset="0"/>
              </a:rPr>
              <a:t>Tavuk</a:t>
            </a:r>
          </a:p>
          <a:p>
            <a:r>
              <a:rPr lang="tr-TR" dirty="0" smtClean="0">
                <a:solidFill>
                  <a:srgbClr val="C00000"/>
                </a:solidFill>
                <a:latin typeface="Comic Sans MS" panose="030F0702030302020204" pitchFamily="66" charset="0"/>
              </a:rPr>
              <a:t>Balık</a:t>
            </a:r>
          </a:p>
          <a:p>
            <a:r>
              <a:rPr lang="tr-TR" dirty="0" smtClean="0">
                <a:solidFill>
                  <a:srgbClr val="C00000"/>
                </a:solidFill>
                <a:latin typeface="Comic Sans MS" panose="030F0702030302020204" pitchFamily="66" charset="0"/>
              </a:rPr>
              <a:t>Yumurta</a:t>
            </a:r>
          </a:p>
          <a:p>
            <a:r>
              <a:rPr lang="tr-TR" dirty="0" smtClean="0">
                <a:solidFill>
                  <a:srgbClr val="C00000"/>
                </a:solidFill>
                <a:latin typeface="Comic Sans MS" panose="030F0702030302020204" pitchFamily="66" charset="0"/>
              </a:rPr>
              <a:t>Kurubaklagiller (mercimek, fasulye, nohut gibi)</a:t>
            </a:r>
          </a:p>
          <a:p>
            <a:r>
              <a:rPr lang="tr-TR" dirty="0" smtClean="0">
                <a:solidFill>
                  <a:srgbClr val="C00000"/>
                </a:solidFill>
                <a:latin typeface="Comic Sans MS" panose="030F0702030302020204" pitchFamily="66" charset="0"/>
              </a:rPr>
              <a:t>Yağlı tohumlar (ceviz, fındık, badem gibi)</a:t>
            </a:r>
            <a:endParaRPr lang="tr-TR" dirty="0">
              <a:solidFill>
                <a:srgbClr val="C00000"/>
              </a:solidFill>
              <a:latin typeface="Comic Sans MS" panose="030F0702030302020204" pitchFamily="66" charset="0"/>
            </a:endParaRPr>
          </a:p>
        </p:txBody>
      </p:sp>
      <p:pic>
        <p:nvPicPr>
          <p:cNvPr id="10242" name="Picture 2" descr="büyüme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r="28333"/>
          <a:stretch/>
        </p:blipFill>
        <p:spPr bwMode="auto">
          <a:xfrm>
            <a:off x="4797355" y="4048387"/>
            <a:ext cx="2614734" cy="234303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lgili resi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80" r="11055"/>
          <a:stretch/>
        </p:blipFill>
        <p:spPr bwMode="auto">
          <a:xfrm>
            <a:off x="7415808" y="4132416"/>
            <a:ext cx="1728192" cy="22750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lgili resi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51" r="12474"/>
          <a:stretch/>
        </p:blipFill>
        <p:spPr bwMode="auto">
          <a:xfrm>
            <a:off x="6227405" y="2114332"/>
            <a:ext cx="2916595" cy="2018084"/>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6"/>
          <a:stretch>
            <a:fillRect/>
          </a:stretch>
        </p:blipFill>
        <p:spPr>
          <a:xfrm>
            <a:off x="6550446" y="6344414"/>
            <a:ext cx="2592742" cy="504000"/>
          </a:xfrm>
          <a:prstGeom prst="rect">
            <a:avLst/>
          </a:prstGeom>
        </p:spPr>
      </p:pic>
    </p:spTree>
    <p:extLst>
      <p:ext uri="{BB962C8B-B14F-4D97-AF65-F5344CB8AC3E}">
        <p14:creationId xmlns:p14="http://schemas.microsoft.com/office/powerpoint/2010/main" val="878973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8" name="Picture 14" descr="sebzeler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600" b="17921"/>
          <a:stretch/>
        </p:blipFill>
        <p:spPr bwMode="auto">
          <a:xfrm>
            <a:off x="34581" y="5229200"/>
            <a:ext cx="2631382" cy="1591438"/>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İ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240" y="3257380"/>
            <a:ext cx="2886822" cy="22302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ynayan çocuklar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5967" y="1189634"/>
            <a:ext cx="4103227" cy="205161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lgili resi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4062" y="5466775"/>
            <a:ext cx="1879938" cy="1372426"/>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sebzeler ile ilgili görsel sonucu"/>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9310"/>
          <a:stretch/>
        </p:blipFill>
        <p:spPr bwMode="auto">
          <a:xfrm>
            <a:off x="6028767" y="5373216"/>
            <a:ext cx="1604477" cy="1465985"/>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00B050"/>
                </a:solidFill>
                <a:latin typeface="Comic Sans MS" panose="030F0702030302020204" pitchFamily="66" charset="0"/>
              </a:rPr>
              <a:t>3. S</a:t>
            </a:r>
            <a:r>
              <a:rPr lang="tr-TR" altLang="tr-TR" sz="4800" dirty="0" smtClean="0">
                <a:solidFill>
                  <a:srgbClr val="00B050"/>
                </a:solidFill>
                <a:latin typeface="Comic Sans MS" panose="030F0702030302020204" pitchFamily="66" charset="0"/>
              </a:rPr>
              <a:t>ebzeler </a:t>
            </a:r>
            <a:r>
              <a:rPr lang="tr-TR" altLang="tr-TR" sz="4800" dirty="0">
                <a:solidFill>
                  <a:srgbClr val="00B050"/>
                </a:solidFill>
                <a:latin typeface="Comic Sans MS" panose="030F0702030302020204" pitchFamily="66" charset="0"/>
              </a:rPr>
              <a:t>grubu</a:t>
            </a:r>
          </a:p>
        </p:txBody>
      </p:sp>
      <p:sp>
        <p:nvSpPr>
          <p:cNvPr id="3" name="İçerik Yer Tutucusu 2"/>
          <p:cNvSpPr>
            <a:spLocks noGrp="1"/>
          </p:cNvSpPr>
          <p:nvPr>
            <p:ph idx="1"/>
          </p:nvPr>
        </p:nvSpPr>
        <p:spPr>
          <a:xfrm>
            <a:off x="280082" y="1259632"/>
            <a:ext cx="8229600" cy="4525963"/>
          </a:xfrm>
        </p:spPr>
        <p:txBody>
          <a:bodyPr>
            <a:normAutofit/>
          </a:bodyPr>
          <a:lstStyle/>
          <a:p>
            <a:pPr marL="0" indent="0">
              <a:buNone/>
            </a:pPr>
            <a:r>
              <a:rPr lang="tr-TR" sz="3600" dirty="0" smtClean="0">
                <a:solidFill>
                  <a:srgbClr val="00B050"/>
                </a:solidFill>
                <a:latin typeface="Comic Sans MS" panose="030F0702030302020204" pitchFamily="66" charset="0"/>
              </a:rPr>
              <a:t>Tüm sebzeler </a:t>
            </a:r>
            <a:endParaRPr lang="tr-TR" sz="3600" dirty="0">
              <a:solidFill>
                <a:srgbClr val="00B050"/>
              </a:solidFill>
            </a:endParaRPr>
          </a:p>
        </p:txBody>
      </p:sp>
      <p:pic>
        <p:nvPicPr>
          <p:cNvPr id="11282" name="Picture 18" descr="sebzeler ile ilgili görsel sonucu"/>
          <p:cNvPicPr>
            <a:picLocks noChangeAspect="1" noChangeArrowheads="1"/>
          </p:cNvPicPr>
          <p:nvPr/>
        </p:nvPicPr>
        <p:blipFill rotWithShape="1">
          <a:blip r:embed="rId8">
            <a:extLst>
              <a:ext uri="{28A0092B-C50C-407E-A947-70E740481C1C}">
                <a14:useLocalDpi xmlns:a14="http://schemas.microsoft.com/office/drawing/2010/main" val="0"/>
              </a:ext>
            </a:extLst>
          </a:blip>
          <a:srcRect l="4857" t="10939" r="7672" b="10490"/>
          <a:stretch/>
        </p:blipFill>
        <p:spPr bwMode="auto">
          <a:xfrm>
            <a:off x="102964" y="2550499"/>
            <a:ext cx="1961731"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1286" name="Picture 22" descr="sebzeler ile ilgili görsel sonucu"/>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821" t="11156" r="13799" b="18540"/>
          <a:stretch/>
        </p:blipFill>
        <p:spPr bwMode="auto">
          <a:xfrm>
            <a:off x="2029069" y="1954752"/>
            <a:ext cx="1708025" cy="1298099"/>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descr="İlgili resi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200000">
            <a:off x="6692155" y="3378869"/>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Ã¼len yÃ¼z emoji ile ilgili gÃ¶rsel sonuc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4801" y="1336970"/>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17" name="Resim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77518" y="901867"/>
            <a:ext cx="1628086" cy="2440909"/>
          </a:xfrm>
          <a:prstGeom prst="rect">
            <a:avLst/>
          </a:prstGeom>
        </p:spPr>
      </p:pic>
      <p:pic>
        <p:nvPicPr>
          <p:cNvPr id="18" name="Resim 8"/>
          <p:cNvPicPr>
            <a:picLocks noChangeAspect="1"/>
          </p:cNvPicPr>
          <p:nvPr/>
        </p:nvPicPr>
        <p:blipFill>
          <a:blip r:embed="rId13">
            <a:extLst>
              <a:ext uri="{28A0092B-C50C-407E-A947-70E740481C1C}">
                <a14:useLocalDpi xmlns:a14="http://schemas.microsoft.com/office/drawing/2010/main" val="0"/>
              </a:ext>
            </a:extLst>
          </a:blip>
          <a:srcRect l="6377" t="4851" r="6377" b="8000"/>
          <a:stretch>
            <a:fillRect/>
          </a:stretch>
        </p:blipFill>
        <p:spPr bwMode="auto">
          <a:xfrm>
            <a:off x="4543893" y="4462905"/>
            <a:ext cx="149701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20" descr="sebzeler ile ilgili görsel sonucu"/>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75690" y="3268440"/>
            <a:ext cx="1534584" cy="1150938"/>
          </a:xfrm>
          <a:prstGeom prst="rect">
            <a:avLst/>
          </a:prstGeom>
          <a:noFill/>
          <a:extLst>
            <a:ext uri="{909E8E84-426E-40DD-AFC4-6F175D3DCCD1}">
              <a14:hiddenFill xmlns:a14="http://schemas.microsoft.com/office/drawing/2010/main">
                <a:solidFill>
                  <a:srgbClr val="FFFFFF"/>
                </a:solidFill>
              </a14:hiddenFill>
            </a:ext>
          </a:extLst>
        </p:spPr>
      </p:pic>
      <p:pic>
        <p:nvPicPr>
          <p:cNvPr id="20" name="Resim 19"/>
          <p:cNvPicPr>
            <a:picLocks noChangeAspect="1"/>
          </p:cNvPicPr>
          <p:nvPr/>
        </p:nvPicPr>
        <p:blipFill>
          <a:blip r:embed="rId15"/>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362455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descr="meyveler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r="36656" b="17294"/>
          <a:stretch/>
        </p:blipFill>
        <p:spPr bwMode="auto">
          <a:xfrm>
            <a:off x="3857733" y="3931958"/>
            <a:ext cx="2433289" cy="238278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314" y="1817700"/>
            <a:ext cx="1574493" cy="1232212"/>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meyveler ile ilgili görsel sonucu"/>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28" t="14133" r="8239" b="10292"/>
          <a:stretch/>
        </p:blipFill>
        <p:spPr bwMode="auto">
          <a:xfrm>
            <a:off x="1739643" y="4709805"/>
            <a:ext cx="2479407" cy="165293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meyveler ile ilgili görsel sonucu"/>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618" t="8722" r="27762" b="8959"/>
          <a:stretch/>
        </p:blipFill>
        <p:spPr bwMode="auto">
          <a:xfrm>
            <a:off x="19709" y="2564904"/>
            <a:ext cx="970570" cy="128535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İlgili resi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772537">
            <a:off x="560207" y="3294669"/>
            <a:ext cx="2505375" cy="1661173"/>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meyveler ile ilgili gö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451156"/>
            <a:ext cx="1774837" cy="1406843"/>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meyveler ile ilgili görsel sonuc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6222" y="2373614"/>
            <a:ext cx="2400599" cy="1798133"/>
          </a:xfrm>
          <a:prstGeom prst="rect">
            <a:avLst/>
          </a:prstGeom>
          <a:noFill/>
          <a:extLst>
            <a:ext uri="{909E8E84-426E-40DD-AFC4-6F175D3DCCD1}">
              <a14:hiddenFill xmlns:a14="http://schemas.microsoft.com/office/drawing/2010/main">
                <a:solidFill>
                  <a:srgbClr val="FFFFFF"/>
                </a:solidFill>
              </a14:hiddenFill>
            </a:ext>
          </a:extLst>
        </p:spPr>
      </p:pic>
      <p:sp>
        <p:nvSpPr>
          <p:cNvPr id="12" name="İçerik Yer Tutucusu 2"/>
          <p:cNvSpPr txBox="1">
            <a:spLocks/>
          </p:cNvSpPr>
          <p:nvPr/>
        </p:nvSpPr>
        <p:spPr>
          <a:xfrm>
            <a:off x="179512" y="129074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3600" dirty="0" smtClean="0">
                <a:solidFill>
                  <a:srgbClr val="EF19C1"/>
                </a:solidFill>
                <a:latin typeface="Comic Sans MS" panose="030F0702030302020204" pitchFamily="66" charset="0"/>
              </a:rPr>
              <a:t>Tüm meyveler </a:t>
            </a:r>
            <a:endParaRPr lang="tr-TR" sz="3600" dirty="0">
              <a:solidFill>
                <a:srgbClr val="EF19C1"/>
              </a:solidFill>
            </a:endParaRPr>
          </a:p>
        </p:txBody>
      </p:sp>
      <p:pic>
        <p:nvPicPr>
          <p:cNvPr id="2050" name="Picture 2" descr="İlgili resim"/>
          <p:cNvPicPr>
            <a:picLocks noChangeAspect="1" noChangeArrowheads="1"/>
          </p:cNvPicPr>
          <p:nvPr/>
        </p:nvPicPr>
        <p:blipFill rotWithShape="1">
          <a:blip r:embed="rId10">
            <a:extLst>
              <a:ext uri="{28A0092B-C50C-407E-A947-70E740481C1C}">
                <a14:useLocalDpi xmlns:a14="http://schemas.microsoft.com/office/drawing/2010/main" val="0"/>
              </a:ext>
            </a:extLst>
          </a:blip>
          <a:srcRect l="8961" t="6724" r="16317" b="16536"/>
          <a:stretch/>
        </p:blipFill>
        <p:spPr bwMode="auto">
          <a:xfrm>
            <a:off x="6091319" y="1266202"/>
            <a:ext cx="2998365" cy="3897873"/>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meyveler ile ilgili görsel sonucu"/>
          <p:cNvPicPr>
            <a:picLocks noChangeAspect="1" noChangeArrowheads="1"/>
          </p:cNvPicPr>
          <p:nvPr/>
        </p:nvPicPr>
        <p:blipFill rotWithShape="1">
          <a:blip r:embed="rId11">
            <a:extLst>
              <a:ext uri="{28A0092B-C50C-407E-A947-70E740481C1C}">
                <a14:useLocalDpi xmlns:a14="http://schemas.microsoft.com/office/drawing/2010/main" val="0"/>
              </a:ext>
            </a:extLst>
          </a:blip>
          <a:srcRect l="17135" t="6145" r="14048" b="8634"/>
          <a:stretch/>
        </p:blipFill>
        <p:spPr bwMode="auto">
          <a:xfrm>
            <a:off x="6341824" y="4823846"/>
            <a:ext cx="2256572" cy="19857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Ã¼len yÃ¼z emoji ile ilgili gÃ¶rsel sonucu"/>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22463" y="1371522"/>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91611" y="935366"/>
            <a:ext cx="1311740" cy="1514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EF19C1"/>
                </a:solidFill>
                <a:latin typeface="Comic Sans MS" panose="030F0702030302020204" pitchFamily="66" charset="0"/>
              </a:rPr>
              <a:t>4. M</a:t>
            </a:r>
            <a:r>
              <a:rPr lang="tr-TR" altLang="tr-TR" sz="4800" dirty="0" smtClean="0">
                <a:solidFill>
                  <a:srgbClr val="EF19C1"/>
                </a:solidFill>
                <a:latin typeface="Comic Sans MS" panose="030F0702030302020204" pitchFamily="66" charset="0"/>
              </a:rPr>
              <a:t>eyveler </a:t>
            </a:r>
            <a:r>
              <a:rPr lang="tr-TR" altLang="tr-TR" sz="4800" dirty="0">
                <a:solidFill>
                  <a:srgbClr val="EF19C1"/>
                </a:solidFill>
                <a:latin typeface="Comic Sans MS" panose="030F0702030302020204" pitchFamily="66" charset="0"/>
              </a:rPr>
              <a:t>grubu</a:t>
            </a:r>
          </a:p>
        </p:txBody>
      </p:sp>
      <p:pic>
        <p:nvPicPr>
          <p:cNvPr id="18" name="Resim 17"/>
          <p:cNvPicPr>
            <a:picLocks noChangeAspect="1"/>
          </p:cNvPicPr>
          <p:nvPr/>
        </p:nvPicPr>
        <p:blipFill>
          <a:blip r:embed="rId14"/>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1587075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1113</TotalTime>
  <Words>1284</Words>
  <Application>Microsoft Office PowerPoint</Application>
  <PresentationFormat>Ekran Gösterisi (4:3)</PresentationFormat>
  <Paragraphs>168</Paragraphs>
  <Slides>22</Slides>
  <Notes>20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Arial</vt:lpstr>
      <vt:lpstr>Calibri</vt:lpstr>
      <vt:lpstr>Comic Sans MS</vt:lpstr>
      <vt:lpstr>Segoe UI Black</vt:lpstr>
      <vt:lpstr>Wingdings</vt:lpstr>
      <vt:lpstr>Ofis Teması</vt:lpstr>
      <vt:lpstr>Yeterli ve Dengeli Beslenelim Hareket Edelim Sağlıklı Büyüyelim - İlkokul - </vt:lpstr>
      <vt:lpstr>Beslenme nedir?</vt:lpstr>
      <vt:lpstr>Yeterli ve Dengeli Beslenme nedir?</vt:lpstr>
      <vt:lpstr>PowerPoint Sunusu</vt:lpstr>
      <vt:lpstr>Besinlerimizi tanıyalım</vt:lpstr>
      <vt:lpstr>1. Süt ve ürünleri grubu</vt:lpstr>
      <vt:lpstr>2. Et ve ürünleri, tavuk, balık, yumurta, kuru baklagiller ile yağlı tohumlar grubu</vt:lpstr>
      <vt:lpstr>3. Sebzeler grubu</vt:lpstr>
      <vt:lpstr>4. Meyveler grubu</vt:lpstr>
      <vt:lpstr>5. Ekmek ve tahıllar grubu</vt:lpstr>
      <vt:lpstr>PowerPoint Sunusu</vt:lpstr>
      <vt:lpstr>PowerPoint Sunusu</vt:lpstr>
      <vt:lpstr>PowerPoint Sunusu</vt:lpstr>
      <vt:lpstr>PowerPoint Sunusu</vt:lpstr>
      <vt:lpstr>Su içmeyi de unutmayalım!</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Thsk</dc:creator>
  <cp:lastModifiedBy>HATİCE BERNA KARAKAŞ</cp:lastModifiedBy>
  <cp:revision>262</cp:revision>
  <dcterms:created xsi:type="dcterms:W3CDTF">2016-02-29T15:38:30Z</dcterms:created>
  <dcterms:modified xsi:type="dcterms:W3CDTF">2018-09-14T12:43:23Z</dcterms:modified>
</cp:coreProperties>
</file>